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128"/>
  </p:notesMasterIdLst>
  <p:handoutMasterIdLst>
    <p:handoutMasterId r:id="rId129"/>
  </p:handoutMasterIdLst>
  <p:sldIdLst>
    <p:sldId id="256" r:id="rId2"/>
    <p:sldId id="433" r:id="rId3"/>
    <p:sldId id="258" r:id="rId4"/>
    <p:sldId id="259" r:id="rId5"/>
    <p:sldId id="509" r:id="rId6"/>
    <p:sldId id="307" r:id="rId7"/>
    <p:sldId id="327" r:id="rId8"/>
    <p:sldId id="308" r:id="rId9"/>
    <p:sldId id="309" r:id="rId10"/>
    <p:sldId id="310" r:id="rId11"/>
    <p:sldId id="311" r:id="rId12"/>
    <p:sldId id="312" r:id="rId13"/>
    <p:sldId id="510" r:id="rId14"/>
    <p:sldId id="260" r:id="rId15"/>
    <p:sldId id="314" r:id="rId16"/>
    <p:sldId id="434" r:id="rId17"/>
    <p:sldId id="313" r:id="rId18"/>
    <p:sldId id="323" r:id="rId19"/>
    <p:sldId id="324" r:id="rId20"/>
    <p:sldId id="326" r:id="rId21"/>
    <p:sldId id="322" r:id="rId22"/>
    <p:sldId id="315" r:id="rId23"/>
    <p:sldId id="325" r:id="rId24"/>
    <p:sldId id="316" r:id="rId25"/>
    <p:sldId id="511" r:id="rId26"/>
    <p:sldId id="317" r:id="rId27"/>
    <p:sldId id="329" r:id="rId28"/>
    <p:sldId id="357" r:id="rId29"/>
    <p:sldId id="332" r:id="rId30"/>
    <p:sldId id="330" r:id="rId31"/>
    <p:sldId id="449" r:id="rId32"/>
    <p:sldId id="464" r:id="rId33"/>
    <p:sldId id="436" r:id="rId34"/>
    <p:sldId id="448" r:id="rId35"/>
    <p:sldId id="443" r:id="rId36"/>
    <p:sldId id="446" r:id="rId37"/>
    <p:sldId id="450" r:id="rId38"/>
    <p:sldId id="444" r:id="rId39"/>
    <p:sldId id="451" r:id="rId40"/>
    <p:sldId id="453" r:id="rId41"/>
    <p:sldId id="454" r:id="rId42"/>
    <p:sldId id="458" r:id="rId43"/>
    <p:sldId id="459" r:id="rId44"/>
    <p:sldId id="452" r:id="rId45"/>
    <p:sldId id="455" r:id="rId46"/>
    <p:sldId id="456" r:id="rId47"/>
    <p:sldId id="457" r:id="rId48"/>
    <p:sldId id="460" r:id="rId49"/>
    <p:sldId id="461" r:id="rId50"/>
    <p:sldId id="462" r:id="rId51"/>
    <p:sldId id="463" r:id="rId52"/>
    <p:sldId id="514" r:id="rId53"/>
    <p:sldId id="364" r:id="rId54"/>
    <p:sldId id="465" r:id="rId55"/>
    <p:sldId id="466" r:id="rId56"/>
    <p:sldId id="467" r:id="rId57"/>
    <p:sldId id="468" r:id="rId58"/>
    <p:sldId id="469" r:id="rId59"/>
    <p:sldId id="470" r:id="rId60"/>
    <p:sldId id="471" r:id="rId61"/>
    <p:sldId id="472" r:id="rId62"/>
    <p:sldId id="473" r:id="rId63"/>
    <p:sldId id="358" r:id="rId64"/>
    <p:sldId id="474" r:id="rId65"/>
    <p:sldId id="386" r:id="rId66"/>
    <p:sldId id="476" r:id="rId67"/>
    <p:sldId id="477" r:id="rId68"/>
    <p:sldId id="478" r:id="rId69"/>
    <p:sldId id="479" r:id="rId70"/>
    <p:sldId id="482" r:id="rId71"/>
    <p:sldId id="480" r:id="rId72"/>
    <p:sldId id="499" r:id="rId73"/>
    <p:sldId id="481" r:id="rId74"/>
    <p:sldId id="488" r:id="rId75"/>
    <p:sldId id="500" r:id="rId76"/>
    <p:sldId id="501" r:id="rId77"/>
    <p:sldId id="503" r:id="rId78"/>
    <p:sldId id="504" r:id="rId79"/>
    <p:sldId id="505" r:id="rId80"/>
    <p:sldId id="508" r:id="rId81"/>
    <p:sldId id="506" r:id="rId82"/>
    <p:sldId id="507" r:id="rId83"/>
    <p:sldId id="502" r:id="rId84"/>
    <p:sldId id="487" r:id="rId85"/>
    <p:sldId id="483" r:id="rId86"/>
    <p:sldId id="498" r:id="rId87"/>
    <p:sldId id="484" r:id="rId88"/>
    <p:sldId id="496" r:id="rId89"/>
    <p:sldId id="497" r:id="rId90"/>
    <p:sldId id="485" r:id="rId91"/>
    <p:sldId id="491" r:id="rId92"/>
    <p:sldId id="493" r:id="rId93"/>
    <p:sldId id="492" r:id="rId94"/>
    <p:sldId id="515" r:id="rId95"/>
    <p:sldId id="516" r:id="rId96"/>
    <p:sldId id="475" r:id="rId97"/>
    <p:sldId id="388" r:id="rId98"/>
    <p:sldId id="387" r:id="rId99"/>
    <p:sldId id="389" r:id="rId100"/>
    <p:sldId id="318" r:id="rId101"/>
    <p:sldId id="512" r:id="rId102"/>
    <p:sldId id="352" r:id="rId103"/>
    <p:sldId id="435" r:id="rId104"/>
    <p:sldId id="319" r:id="rId105"/>
    <p:sldId id="353" r:id="rId106"/>
    <p:sldId id="355" r:id="rId107"/>
    <p:sldId id="354" r:id="rId108"/>
    <p:sldId id="320" r:id="rId109"/>
    <p:sldId id="513" r:id="rId110"/>
    <p:sldId id="321" r:id="rId111"/>
    <p:sldId id="343" r:id="rId112"/>
    <p:sldId id="344" r:id="rId113"/>
    <p:sldId id="342" r:id="rId114"/>
    <p:sldId id="345" r:id="rId115"/>
    <p:sldId id="351" r:id="rId116"/>
    <p:sldId id="346" r:id="rId117"/>
    <p:sldId id="349" r:id="rId118"/>
    <p:sldId id="347" r:id="rId119"/>
    <p:sldId id="350" r:id="rId120"/>
    <p:sldId id="390" r:id="rId121"/>
    <p:sldId id="391" r:id="rId122"/>
    <p:sldId id="392" r:id="rId123"/>
    <p:sldId id="288" r:id="rId124"/>
    <p:sldId id="393" r:id="rId125"/>
    <p:sldId id="270" r:id="rId126"/>
    <p:sldId id="285" r:id="rId127"/>
  </p:sldIdLst>
  <p:sldSz cx="9144000" cy="5143500" type="screen16x9"/>
  <p:notesSz cx="6858000" cy="9144000"/>
  <p:embeddedFontLst>
    <p:embeddedFont>
      <p:font typeface="Bebas Neue" panose="020B0606020202050201" pitchFamily="34" charset="0"/>
      <p:regular r:id="rId130"/>
    </p:embeddedFont>
    <p:embeddedFont>
      <p:font typeface="Cambria Math" panose="02040503050406030204" pitchFamily="18" charset="0"/>
      <p:regular r:id="rId131"/>
    </p:embeddedFont>
    <p:embeddedFont>
      <p:font typeface="DM Sans" pitchFamily="2" charset="0"/>
      <p:regular r:id="rId132"/>
      <p:bold r:id="rId133"/>
      <p:italic r:id="rId134"/>
      <p:boldItalic r:id="rId135"/>
    </p:embeddedFont>
    <p:embeddedFont>
      <p:font typeface="Inter" panose="020B0604020202020204" charset="0"/>
      <p:regular r:id="rId136"/>
      <p:bold r:id="rId137"/>
    </p:embeddedFont>
    <p:embeddedFont>
      <p:font typeface="Montserrat" panose="00000500000000000000" pitchFamily="2" charset="-93"/>
      <p:regular r:id="rId138"/>
      <p:bold r:id="rId139"/>
      <p:italic r:id="rId140"/>
      <p:boldItalic r:id="rId141"/>
    </p:embeddedFont>
    <p:embeddedFont>
      <p:font typeface="Nunito" pitchFamily="2" charset="-93"/>
      <p:regular r:id="rId142"/>
      <p:bold r:id="rId143"/>
      <p:italic r:id="rId144"/>
      <p:boldItalic r:id="rId145"/>
    </p:embeddedFont>
    <p:embeddedFont>
      <p:font typeface="Nunito Black" pitchFamily="2" charset="-93"/>
      <p:bold r:id="rId146"/>
      <p:boldItalic r:id="rId147"/>
    </p:embeddedFont>
    <p:embeddedFont>
      <p:font typeface="Nunito Light" pitchFamily="2" charset="-93"/>
      <p:regular r:id="rId148"/>
      <p:italic r:id="rId149"/>
    </p:embeddedFont>
    <p:embeddedFont>
      <p:font typeface="Open Sans" panose="020B0606030504020204" pitchFamily="34" charset="0"/>
      <p:regular r:id="rId150"/>
      <p:bold r:id="rId151"/>
      <p:italic r:id="rId152"/>
      <p:boldItalic r:id="rId153"/>
    </p:embeddedFont>
    <p:embeddedFont>
      <p:font typeface="PT Sans" panose="020B0503020203020204" pitchFamily="34" charset="0"/>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606"/>
    <a:srgbClr val="161514"/>
    <a:srgbClr val="18121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3C92F-B737-4C89-8206-3A7766E517C8}">
  <a:tblStyle styleId="{9583C92F-B737-4C89-8206-3A7766E517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2" autoAdjust="0"/>
    <p:restoredTop sz="91598" autoAdjust="0"/>
  </p:normalViewPr>
  <p:slideViewPr>
    <p:cSldViewPr snapToGrid="0">
      <p:cViewPr>
        <p:scale>
          <a:sx n="100" d="100"/>
          <a:sy n="100" d="100"/>
        </p:scale>
        <p:origin x="806" y="163"/>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38" Type="http://schemas.openxmlformats.org/officeDocument/2006/relationships/font" Target="fonts/font9.fntdata"/><Relationship Id="rId154" Type="http://schemas.openxmlformats.org/officeDocument/2006/relationships/font" Target="fonts/font25.fntdata"/><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144" Type="http://schemas.openxmlformats.org/officeDocument/2006/relationships/font" Target="fonts/font15.fntdata"/><Relationship Id="rId149" Type="http://schemas.openxmlformats.org/officeDocument/2006/relationships/font" Target="fonts/font20.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5.fntdata"/><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font" Target="fonts/font2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3.fntdata"/><Relationship Id="rId140" Type="http://schemas.openxmlformats.org/officeDocument/2006/relationships/font" Target="fonts/font11.fntdata"/><Relationship Id="rId145" Type="http://schemas.openxmlformats.org/officeDocument/2006/relationships/font" Target="fonts/font16.fntdata"/><Relationship Id="rId153" Type="http://schemas.openxmlformats.org/officeDocument/2006/relationships/font" Target="fonts/font24.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1.fntdata"/><Relationship Id="rId135" Type="http://schemas.openxmlformats.org/officeDocument/2006/relationships/font" Target="fonts/font6.fntdata"/><Relationship Id="rId143" Type="http://schemas.openxmlformats.org/officeDocument/2006/relationships/font" Target="fonts/font14.fntdata"/><Relationship Id="rId148" Type="http://schemas.openxmlformats.org/officeDocument/2006/relationships/font" Target="fonts/font19.fntdata"/><Relationship Id="rId151" Type="http://schemas.openxmlformats.org/officeDocument/2006/relationships/font" Target="fonts/font22.fntdata"/><Relationship Id="rId156" Type="http://schemas.openxmlformats.org/officeDocument/2006/relationships/font" Target="fonts/font27.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font" Target="fonts/font2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15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B483C-42F7-801A-5C88-259490E76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43AAA28-94C0-6BBC-73D3-06846E2FD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A8FF55-0D64-498D-BD40-86B00E7547FA}" type="datetimeFigureOut">
              <a:rPr lang="vi-VN" smtClean="0"/>
              <a:t>24/12/2023</a:t>
            </a:fld>
            <a:endParaRPr lang="vi-VN"/>
          </a:p>
        </p:txBody>
      </p:sp>
      <p:sp>
        <p:nvSpPr>
          <p:cNvPr id="4" name="Footer Placeholder 3">
            <a:extLst>
              <a:ext uri="{FF2B5EF4-FFF2-40B4-BE49-F238E27FC236}">
                <a16:creationId xmlns:a16="http://schemas.microsoft.com/office/drawing/2014/main" id="{346A32FF-F24B-DA3A-E484-F0725A1D4F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EC23FECC-DC70-5AFC-23CE-D1149ED38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3C882-336F-43F6-8901-17AC8A9225AC}" type="slidenum">
              <a:rPr lang="vi-VN" smtClean="0"/>
              <a:t>‹#›</a:t>
            </a:fld>
            <a:endParaRPr lang="vi-VN"/>
          </a:p>
        </p:txBody>
      </p:sp>
    </p:spTree>
    <p:extLst>
      <p:ext uri="{BB962C8B-B14F-4D97-AF65-F5344CB8AC3E}">
        <p14:creationId xmlns:p14="http://schemas.microsoft.com/office/powerpoint/2010/main" val="5734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10.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11.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269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82330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23617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4306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9712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0466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01073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5872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09615"/>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7127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112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826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35898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4276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59291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6742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3886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71008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1391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5291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5496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70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136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032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Sửa lỗi sai</a:t>
            </a:r>
            <a:endParaRPr/>
          </a:p>
        </p:txBody>
      </p:sp>
    </p:spTree>
    <p:extLst>
      <p:ext uri="{BB962C8B-B14F-4D97-AF65-F5344CB8AC3E}">
        <p14:creationId xmlns:p14="http://schemas.microsoft.com/office/powerpoint/2010/main" val="196626957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0000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3011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723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04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6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380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6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0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19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157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01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3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7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36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27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19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284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83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68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45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139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2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05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375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702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839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242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144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398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18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30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575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334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26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347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7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2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720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247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245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7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6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309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36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966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36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163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89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857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743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9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39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618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3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64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60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3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708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044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7097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234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7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666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581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82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10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990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783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123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665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35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24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69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88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519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6633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0977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982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90161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499937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0289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198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347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227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itle 1">
            <a:extLst>
              <a:ext uri="{FF2B5EF4-FFF2-40B4-BE49-F238E27FC236}">
                <a16:creationId xmlns:a16="http://schemas.microsoft.com/office/drawing/2014/main" id="{C6AA4EB5-8B18-CF48-BBFA-73902B8F74BF}"/>
              </a:ext>
            </a:extLst>
          </p:cNvPr>
          <p:cNvSpPr>
            <a:spLocks noGrp="1"/>
          </p:cNvSpPr>
          <p:nvPr>
            <p:ph type="title"/>
          </p:nvPr>
        </p:nvSpPr>
        <p:spPr/>
        <p:txBody>
          <a:bodyPr/>
          <a:lstStyle/>
          <a:p>
            <a:r>
              <a:rPr lang="en-US"/>
              <a:t>Click to edit Master title style</a:t>
            </a: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28" name="Google Shape;328;p27"/>
          <p:cNvSpPr txBox="1">
            <a:spLocks noGrp="1"/>
          </p:cNvSpPr>
          <p:nvPr>
            <p:ph type="title"/>
          </p:nvPr>
        </p:nvSpPr>
        <p:spPr>
          <a:xfrm>
            <a:off x="4571998" y="609989"/>
            <a:ext cx="38589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7"/>
          <p:cNvSpPr txBox="1">
            <a:spLocks noGrp="1"/>
          </p:cNvSpPr>
          <p:nvPr>
            <p:ph type="subTitle" idx="1"/>
          </p:nvPr>
        </p:nvSpPr>
        <p:spPr>
          <a:xfrm>
            <a:off x="4572000" y="1718261"/>
            <a:ext cx="38589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7"/>
          <p:cNvSpPr txBox="1"/>
          <p:nvPr/>
        </p:nvSpPr>
        <p:spPr>
          <a:xfrm>
            <a:off x="4572000" y="3459550"/>
            <a:ext cx="3858900" cy="7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lang="en" sz="1200" b="1" u="sng">
                <a:solidFill>
                  <a:schemeClr val="hlink"/>
                </a:solidFill>
                <a:latin typeface="Inter"/>
                <a:ea typeface="Inter"/>
                <a:cs typeface="Inter"/>
                <a:sym typeface="Inter"/>
                <a:hlinkClick r:id="rId2"/>
              </a:rPr>
              <a:t>Slidesgo</a:t>
            </a:r>
            <a:r>
              <a:rPr lang="en" sz="1200" b="1">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6" r:id="rId8"/>
    <p:sldLayoutId id="2147483673"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slide" Target="slide105.xml"/><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openxmlformats.org/officeDocument/2006/relationships/slide" Target="slide107.xml"/><Relationship Id="rId5" Type="http://schemas.openxmlformats.org/officeDocument/2006/relationships/slide" Target="slide106.xml"/><Relationship Id="rId4" Type="http://schemas.openxmlformats.org/officeDocument/2006/relationships/slide" Target="slide10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4.xml"/><Relationship Id="rId1" Type="http://schemas.openxmlformats.org/officeDocument/2006/relationships/slideLayout" Target="../slideLayouts/slideLayout8.xml"/><Relationship Id="rId4" Type="http://schemas.openxmlformats.org/officeDocument/2006/relationships/hyperlink" Target="https://medium.com/@Hollyzhou/data-structure-the-big-o-notation-e3e2405bb8eb"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www.geeksforgeeks.org/red-black-tree-vs-avl-tree/?ref=lbp"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slide" Target="slide115.xml"/><Relationship Id="rId7" Type="http://schemas.openxmlformats.org/officeDocument/2006/relationships/slide" Target="slide118.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slide" Target="slide119.xml"/><Relationship Id="rId5" Type="http://schemas.openxmlformats.org/officeDocument/2006/relationships/slide" Target="slide116.xml"/><Relationship Id="rId4" Type="http://schemas.openxmlformats.org/officeDocument/2006/relationships/slide" Target="slide1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1.xml"/><Relationship Id="rId1" Type="http://schemas.openxmlformats.org/officeDocument/2006/relationships/slideLayout" Target="../slideLayouts/slideLayout8.xml"/><Relationship Id="rId5" Type="http://schemas.openxmlformats.org/officeDocument/2006/relationships/hyperlink" Target="https://www.javatpoint.com/how-treeset-works-internally-in-java" TargetMode="External"/><Relationship Id="rId4" Type="http://schemas.openxmlformats.org/officeDocument/2006/relationships/hyperlink" Target="https://www.javatpoint.com/how-treemap-works-internally-in-java"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hyperlink" Target="https://www.javatpoint.com/how-treeset-works-internally-in-java"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hyperlink" Target="https://www.baeldung.com/java-hashmap-advanced"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6.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7.xml"/><Relationship Id="rId1" Type="http://schemas.openxmlformats.org/officeDocument/2006/relationships/slideLayout" Target="../slideLayouts/slideLayout8.xml"/><Relationship Id="rId4" Type="http://schemas.openxmlformats.org/officeDocument/2006/relationships/hyperlink" Target="https://en.wikipedia.org/wiki/Completely_Fair_Scheduler#History"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8" Type="http://schemas.openxmlformats.org/officeDocument/2006/relationships/hyperlink" Target="https://www.baeldung.com/cs/red-black-trees-applications" TargetMode="External"/><Relationship Id="rId13" Type="http://schemas.openxmlformats.org/officeDocument/2006/relationships/hyperlink" Target="https://en.cppreference.com/w/cpp/container/set" TargetMode="External"/><Relationship Id="rId3" Type="http://schemas.openxmlformats.org/officeDocument/2006/relationships/hyperlink" Target="https://slidesgo.com/" TargetMode="External"/><Relationship Id="rId7" Type="http://schemas.openxmlformats.org/officeDocument/2006/relationships/hyperlink" Target="https://dahlan.unimal.ac.id/files/ebooks/2009%20Introduction%20to%20Algorithms%20Third%20Ed.pdf" TargetMode="External"/><Relationship Id="rId12" Type="http://schemas.openxmlformats.org/officeDocument/2006/relationships/hyperlink" Target="https://medium.com/@basecs101/internal-working-of-hashmap-in-java-latest-updated-4c2708f76d2c#:~:text=Internally%20HashMap%20uses%20a%20hashCode,entries%20(nodes)%20are%20stored." TargetMode="External"/><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hyperlink" Target="https://www.geeksforgeeks.org/applications-advantages-and-disadvantages-of-red-black-tree/?ref=lbp" TargetMode="External"/><Relationship Id="rId11" Type="http://schemas.openxmlformats.org/officeDocument/2006/relationships/hyperlink" Target="https://www.baeldung.com/java-hashmap-advanced" TargetMode="External"/><Relationship Id="rId5" Type="http://schemas.openxmlformats.org/officeDocument/2006/relationships/hyperlink" Target="https://www.geeksforgeeks.org/introduction-to-red-black-tree/?ref=lbp" TargetMode="External"/><Relationship Id="rId10" Type="http://schemas.openxmlformats.org/officeDocument/2006/relationships/hyperlink" Target="https://www.javatpoint.com/how-treemap-works-internally-in-java" TargetMode="External"/><Relationship Id="rId4" Type="http://schemas.openxmlformats.org/officeDocument/2006/relationships/hyperlink" Target="https://en.wikipedia.org/wiki/Red%E2%80%93black_tree#Terminology" TargetMode="External"/><Relationship Id="rId9" Type="http://schemas.openxmlformats.org/officeDocument/2006/relationships/hyperlink" Target="https://www.javatpoint.com/how-treeset-works-internally-in-java" TargetMode="External"/><Relationship Id="rId14" Type="http://schemas.openxmlformats.org/officeDocument/2006/relationships/hyperlink" Target="https://en.wikipedia.org/wiki/Left-leaning_red%E2%80%93black_tree#:~:text=A%20left%2Dleaning%20red%E2%80%93black,to%20be%20easier%20to%20implement." TargetMode="External"/></Relationships>
</file>

<file path=ppt/slides/_rels/slide124.xml.rels><?xml version="1.0" encoding="UTF-8" standalone="yes"?>
<Relationships xmlns="http://schemas.openxmlformats.org/package/2006/relationships"><Relationship Id="rId8" Type="http://schemas.openxmlformats.org/officeDocument/2006/relationships/hyperlink" Target="https://www.cs.usfca.edu/~galles/visualization/RedBlack.html" TargetMode="External"/><Relationship Id="rId3" Type="http://schemas.openxmlformats.org/officeDocument/2006/relationships/hyperlink" Target="https://www.geeksforgeeks.org/left-leaning-red-black-tree-insertion/" TargetMode="External"/><Relationship Id="rId7" Type="http://schemas.openxmlformats.org/officeDocument/2006/relationships/hyperlink" Target="https://www.youtube.com/watch?v=iw8N1_keEWA&amp;list=PL9xmBV_5YoZNqDI8qfOZgzbqahCUmUEin&amp;index=6" TargetMode="External"/><Relationship Id="rId2" Type="http://schemas.openxmlformats.org/officeDocument/2006/relationships/notesSlide" Target="../notesSlides/notesSlide124.xml"/><Relationship Id="rId1" Type="http://schemas.openxmlformats.org/officeDocument/2006/relationships/slideLayout" Target="../slideLayouts/slideLayout3.xml"/><Relationship Id="rId6" Type="http://schemas.openxmlformats.org/officeDocument/2006/relationships/hyperlink" Target="https://www.youtube.com/watch?v=lU99loSvD8s&amp;list=PL9xmBV_5YoZNqDI8qfOZgzbqahCUmUEin&amp;index=5" TargetMode="External"/><Relationship Id="rId5" Type="http://schemas.openxmlformats.org/officeDocument/2006/relationships/hyperlink" Target="https://www.youtube.com/watch?v=A3JZinzkMpk&amp;list=PL9xmBV_5YoZNqDI8qfOZgzbqahCUmUEin&amp;index=4" TargetMode="External"/><Relationship Id="rId4" Type="http://schemas.openxmlformats.org/officeDocument/2006/relationships/hyperlink" Target="https://www.youtube.com/watch?v=5IBxA-bZZH8&amp;list=PL9xmBV_5YoZNqDI8qfOZgzbqahCUmUEin&amp;index=3" TargetMode="Externa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iphuocloi01/CS523.O1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51.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8.xml"/><Relationship Id="rId1" Type="http://schemas.openxmlformats.org/officeDocument/2006/relationships/slideLayout" Target="../slideLayouts/slideLayout8.xml"/><Relationship Id="rId4" Type="http://schemas.openxmlformats.org/officeDocument/2006/relationships/hyperlink" Target="https://dahlan.unimal.ac.id/files/ebooks/2009%20Introduction%20to%20Algorithms%20Third%20Ed.pdf"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9.xml"/><Relationship Id="rId1" Type="http://schemas.openxmlformats.org/officeDocument/2006/relationships/slideLayout" Target="../slideLayouts/slideLayout8.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4405" y="2216434"/>
            <a:ext cx="8024349" cy="9400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Chủ đề: Red-Black Tree</a:t>
            </a:r>
            <a:endParaRPr sz="48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6" name="Google Shape;536;p33">
            <a:extLst>
              <a:ext uri="{FF2B5EF4-FFF2-40B4-BE49-F238E27FC236}">
                <a16:creationId xmlns:a16="http://schemas.microsoft.com/office/drawing/2014/main" id="{76C8EBD8-94EB-759F-654D-EB1043872F7A}"/>
              </a:ext>
            </a:extLst>
          </p:cNvPr>
          <p:cNvSpPr txBox="1">
            <a:spLocks/>
          </p:cNvSpPr>
          <p:nvPr/>
        </p:nvSpPr>
        <p:spPr>
          <a:xfrm>
            <a:off x="2988671" y="1182918"/>
            <a:ext cx="329436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BÁO CÁO ĐỒ ÁN CỦA NHÓM 14</a:t>
            </a: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2988668" y="4174684"/>
            <a:ext cx="315582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GVHD: ThS. Nguyễn Thanh Sơn</a:t>
            </a:r>
          </a:p>
        </p:txBody>
      </p:sp>
      <p:pic>
        <p:nvPicPr>
          <p:cNvPr id="3" name="Picture 2" descr="A blue logo with a planet and a satellite&#10;&#10;Description automatically generated">
            <a:extLst>
              <a:ext uri="{FF2B5EF4-FFF2-40B4-BE49-F238E27FC236}">
                <a16:creationId xmlns:a16="http://schemas.microsoft.com/office/drawing/2014/main" id="{1B09C201-7845-2205-F011-878C2151AE4A}"/>
              </a:ext>
            </a:extLst>
          </p:cNvPr>
          <p:cNvPicPr>
            <a:picLocks noChangeAspect="1"/>
          </p:cNvPicPr>
          <p:nvPr/>
        </p:nvPicPr>
        <p:blipFill rotWithShape="1">
          <a:blip r:embed="rId3"/>
          <a:srcRect l="21888" t="22997" r="24042" b="23000"/>
          <a:stretch/>
        </p:blipFill>
        <p:spPr>
          <a:xfrm>
            <a:off x="559825" y="722398"/>
            <a:ext cx="1287194" cy="964540"/>
          </a:xfrm>
          <a:prstGeom prst="rect">
            <a:avLst/>
          </a:prstGeom>
          <a:ln>
            <a:noFill/>
          </a:ln>
          <a:effectLst>
            <a:outerShdw blurRad="292100" dist="139700" dir="2700000" algn="tl" rotWithShape="0">
              <a:srgbClr val="333333">
                <a:alpha val="65000"/>
              </a:srgbClr>
            </a:outerShdw>
          </a:effectLst>
        </p:spPr>
      </p:pic>
      <p:pic>
        <p:nvPicPr>
          <p:cNvPr id="9" name="Picture 8" descr="A blue circle with white text and a light bulb&#10;&#10;Description automatically generated">
            <a:extLst>
              <a:ext uri="{FF2B5EF4-FFF2-40B4-BE49-F238E27FC236}">
                <a16:creationId xmlns:a16="http://schemas.microsoft.com/office/drawing/2014/main" id="{12CA9FB7-665B-BAB0-56CF-D0D7B54D6562}"/>
              </a:ext>
            </a:extLst>
          </p:cNvPr>
          <p:cNvPicPr>
            <a:picLocks noChangeAspect="1"/>
          </p:cNvPicPr>
          <p:nvPr/>
        </p:nvPicPr>
        <p:blipFill>
          <a:blip r:embed="rId4"/>
          <a:stretch>
            <a:fillRect/>
          </a:stretch>
        </p:blipFill>
        <p:spPr>
          <a:xfrm>
            <a:off x="7595755" y="698519"/>
            <a:ext cx="988419" cy="988419"/>
          </a:xfrm>
          <a:prstGeom prst="rect">
            <a:avLst/>
          </a:prstGeom>
          <a:ln>
            <a:noFill/>
          </a:ln>
          <a:effectLst>
            <a:outerShdw blurRad="292100" dist="139700" dir="2700000" algn="tl" rotWithShape="0">
              <a:srgbClr val="333333">
                <a:alpha val="65000"/>
              </a:srgbClr>
            </a:outerShdw>
          </a:effectLst>
        </p:spPr>
      </p:pic>
      <p:sp>
        <p:nvSpPr>
          <p:cNvPr id="10" name="Google Shape;536;p33">
            <a:extLst>
              <a:ext uri="{FF2B5EF4-FFF2-40B4-BE49-F238E27FC236}">
                <a16:creationId xmlns:a16="http://schemas.microsoft.com/office/drawing/2014/main" id="{44AA84B8-F04D-81C1-F34D-1B022CB996DC}"/>
              </a:ext>
            </a:extLst>
          </p:cNvPr>
          <p:cNvSpPr txBox="1">
            <a:spLocks/>
          </p:cNvSpPr>
          <p:nvPr/>
        </p:nvSpPr>
        <p:spPr>
          <a:xfrm>
            <a:off x="3229789" y="3060992"/>
            <a:ext cx="26735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Ngày báo cáo: 16/12/2023</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868" name="Google Shape;868;p37"/>
          <p:cNvSpPr txBox="1">
            <a:spLocks noGrp="1"/>
          </p:cNvSpPr>
          <p:nvPr>
            <p:ph type="subTitle" idx="1"/>
          </p:nvPr>
        </p:nvSpPr>
        <p:spPr>
          <a:xfrm>
            <a:off x="457200" y="1814602"/>
            <a:ext cx="4492495" cy="210969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Là cây BST có cơ chế tự động giữ chiều cao của cây nhỏ hơn một ngưỡng nào đó khi có thao tác thêm hoặc xóa.</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Mục đích: Phòng chống chiều cao cây tăng dẫn đến cây suy biến thành Linked List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4" name="Picture 3" descr="A black background with white circles&#10;&#10;Description automatically generated">
            <a:extLst>
              <a:ext uri="{FF2B5EF4-FFF2-40B4-BE49-F238E27FC236}">
                <a16:creationId xmlns:a16="http://schemas.microsoft.com/office/drawing/2014/main" id="{5C6C895B-83A7-C4F8-76E9-C0F3E1095114}"/>
              </a:ext>
            </a:extLst>
          </p:cNvPr>
          <p:cNvPicPr>
            <a:picLocks noChangeAspect="1"/>
          </p:cNvPicPr>
          <p:nvPr/>
        </p:nvPicPr>
        <p:blipFill>
          <a:blip r:embed="rId3"/>
          <a:stretch>
            <a:fillRect/>
          </a:stretch>
        </p:blipFill>
        <p:spPr>
          <a:xfrm>
            <a:off x="4949695" y="974821"/>
            <a:ext cx="4050197" cy="4099590"/>
          </a:xfrm>
          <a:prstGeom prst="rect">
            <a:avLst/>
          </a:prstGeom>
        </p:spPr>
      </p:pic>
      <p:sp>
        <p:nvSpPr>
          <p:cNvPr id="5" name="TextBox 4">
            <a:extLst>
              <a:ext uri="{FF2B5EF4-FFF2-40B4-BE49-F238E27FC236}">
                <a16:creationId xmlns:a16="http://schemas.microsoft.com/office/drawing/2014/main" id="{A06D8B02-30E2-E303-A62A-36C1E60DCE96}"/>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10</a:t>
            </a:r>
          </a:p>
        </p:txBody>
      </p:sp>
    </p:spTree>
    <p:extLst>
      <p:ext uri="{BB962C8B-B14F-4D97-AF65-F5344CB8AC3E}">
        <p14:creationId xmlns:p14="http://schemas.microsoft.com/office/powerpoint/2010/main" val="306131797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18500" y="2043651"/>
            <a:ext cx="4740900"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ƯU ĐIỂM - </a:t>
            </a:r>
            <a:br>
              <a:rPr lang="vi-VN"/>
            </a:br>
            <a:r>
              <a:rPr lang="vi-VN"/>
              <a:t>NHƯỢC ĐIỂM</a:t>
            </a:r>
            <a:endParaRPr/>
          </a:p>
        </p:txBody>
      </p:sp>
      <p:sp>
        <p:nvSpPr>
          <p:cNvPr id="757" name="Google Shape;757;p36"/>
          <p:cNvSpPr txBox="1">
            <a:spLocks noGrp="1"/>
          </p:cNvSpPr>
          <p:nvPr>
            <p:ph type="subTitle" idx="1"/>
          </p:nvPr>
        </p:nvSpPr>
        <p:spPr>
          <a:xfrm>
            <a:off x="418500" y="4121826"/>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So sánh giữa Red-Black Tree với CTDL khác và nêu ưu điểm – nhược điểm của CTDL</a:t>
            </a:r>
            <a:endParaRPr>
              <a:latin typeface="Nunito" pitchFamily="2" charset="-93"/>
            </a:endParaRPr>
          </a:p>
        </p:txBody>
      </p:sp>
      <p:sp>
        <p:nvSpPr>
          <p:cNvPr id="758" name="Google Shape;758;p36"/>
          <p:cNvSpPr txBox="1">
            <a:spLocks noGrp="1"/>
          </p:cNvSpPr>
          <p:nvPr>
            <p:ph type="title" idx="2"/>
          </p:nvPr>
        </p:nvSpPr>
        <p:spPr>
          <a:xfrm>
            <a:off x="418500" y="104197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4</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847384A4-ADD6-F34B-C5D9-D066C095157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Google Shape;536;p33">
            <a:extLst>
              <a:ext uri="{FF2B5EF4-FFF2-40B4-BE49-F238E27FC236}">
                <a16:creationId xmlns:a16="http://schemas.microsoft.com/office/drawing/2014/main" id="{1E7D7E9A-165B-DC95-A3B3-E3090D150387}"/>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6" name="TextBox 5">
            <a:extLst>
              <a:ext uri="{FF2B5EF4-FFF2-40B4-BE49-F238E27FC236}">
                <a16:creationId xmlns:a16="http://schemas.microsoft.com/office/drawing/2014/main" id="{4CFC5A56-A467-7D2D-5322-44C56760FAFE}"/>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100</a:t>
            </a:r>
          </a:p>
        </p:txBody>
      </p:sp>
    </p:spTree>
    <p:extLst>
      <p:ext uri="{BB962C8B-B14F-4D97-AF65-F5344CB8AC3E}">
        <p14:creationId xmlns:p14="http://schemas.microsoft.com/office/powerpoint/2010/main" val="2373048296"/>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So sánh AVL Tree và Red-Black Tree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4.1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Tại sao lại dùng CTDL Red-Black Tree?</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ƯU ĐIỂM – NHƯỢC ĐIỂM</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Ưu điểm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Nhược điểm</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4.4</a:t>
            </a:r>
            <a:endParaRPr lang="en" sz="2500"/>
          </a:p>
        </p:txBody>
      </p:sp>
      <p:sp>
        <p:nvSpPr>
          <p:cNvPr id="14" name="TextBox 13">
            <a:extLst>
              <a:ext uri="{FF2B5EF4-FFF2-40B4-BE49-F238E27FC236}">
                <a16:creationId xmlns:a16="http://schemas.microsoft.com/office/drawing/2014/main" id="{FDAB30E6-2F4F-D08D-4C83-5E0EFB82B5E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101</a:t>
            </a:r>
          </a:p>
        </p:txBody>
      </p:sp>
    </p:spTree>
    <p:extLst>
      <p:ext uri="{BB962C8B-B14F-4D97-AF65-F5344CB8AC3E}">
        <p14:creationId xmlns:p14="http://schemas.microsoft.com/office/powerpoint/2010/main" val="319679676"/>
      </p:ext>
    </p:extLst>
  </p:cSld>
  <p:clrMapOvr>
    <a:masterClrMapping/>
  </p:clrMapOvr>
  <p:transition spd="slow">
    <p:push dir="u"/>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494396" y="1842863"/>
            <a:ext cx="4060965" cy="199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4E86C-734B-F5C4-EE52-187FC7276F75}"/>
              </a:ext>
            </a:extLst>
          </p:cNvPr>
          <p:cNvPicPr>
            <a:picLocks noChangeAspect="1"/>
          </p:cNvPicPr>
          <p:nvPr/>
        </p:nvPicPr>
        <p:blipFill rotWithShape="1">
          <a:blip r:embed="rId4"/>
          <a:srcRect l="5698" t="2386" r="5698" b="4319"/>
          <a:stretch/>
        </p:blipFill>
        <p:spPr>
          <a:xfrm>
            <a:off x="777095" y="1726804"/>
            <a:ext cx="3096138" cy="2229729"/>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BB940BDF-2038-2CC8-FE1E-03821771F89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102</a:t>
            </a:r>
          </a:p>
        </p:txBody>
      </p:sp>
    </p:spTree>
    <p:extLst>
      <p:ext uri="{BB962C8B-B14F-4D97-AF65-F5344CB8AC3E}">
        <p14:creationId xmlns:p14="http://schemas.microsoft.com/office/powerpoint/2010/main" val="62915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3" name="Table 2">
            <a:extLst>
              <a:ext uri="{FF2B5EF4-FFF2-40B4-BE49-F238E27FC236}">
                <a16:creationId xmlns:a16="http://schemas.microsoft.com/office/drawing/2014/main" id="{69C0A7F4-EA59-1500-6240-D582F74E067F}"/>
              </a:ext>
            </a:extLst>
          </p:cNvPr>
          <p:cNvGraphicFramePr>
            <a:graphicFrameLocks noGrp="1"/>
          </p:cNvGraphicFramePr>
          <p:nvPr>
            <p:extLst>
              <p:ext uri="{D42A27DB-BD31-4B8C-83A1-F6EECF244321}">
                <p14:modId xmlns:p14="http://schemas.microsoft.com/office/powerpoint/2010/main" val="2086802814"/>
              </p:ext>
            </p:extLst>
          </p:nvPr>
        </p:nvGraphicFramePr>
        <p:xfrm>
          <a:off x="2431953" y="1760220"/>
          <a:ext cx="4570828" cy="1912442"/>
        </p:xfrm>
        <a:graphic>
          <a:graphicData uri="http://schemas.openxmlformats.org/drawingml/2006/table">
            <a:tbl>
              <a:tblPr firstRow="1" bandRow="1">
                <a:tableStyleId>{E8034E78-7F5D-4C2E-B375-FC64B27BC917}</a:tableStyleId>
              </a:tblPr>
              <a:tblGrid>
                <a:gridCol w="1888587">
                  <a:extLst>
                    <a:ext uri="{9D8B030D-6E8A-4147-A177-3AD203B41FA5}">
                      <a16:colId xmlns:a16="http://schemas.microsoft.com/office/drawing/2014/main" val="819591120"/>
                    </a:ext>
                  </a:extLst>
                </a:gridCol>
                <a:gridCol w="2682241">
                  <a:extLst>
                    <a:ext uri="{9D8B030D-6E8A-4147-A177-3AD203B41FA5}">
                      <a16:colId xmlns:a16="http://schemas.microsoft.com/office/drawing/2014/main" val="454932800"/>
                    </a:ext>
                  </a:extLst>
                </a:gridCol>
              </a:tblGrid>
              <a:tr h="392341">
                <a:tc>
                  <a:txBody>
                    <a:bodyPr/>
                    <a:lstStyle/>
                    <a:p>
                      <a:pPr algn="ctr"/>
                      <a:r>
                        <a:rPr lang="vi-VN">
                          <a:latin typeface="Nunito" pitchFamily="2" charset="-93"/>
                        </a:rPr>
                        <a:t>Operator /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199503"/>
                  </a:ext>
                </a:extLst>
              </a:tr>
              <a:tr h="392341">
                <a:tc>
                  <a:txBody>
                    <a:bodyPr/>
                    <a:lstStyle/>
                    <a:p>
                      <a:pPr algn="ctr"/>
                      <a:r>
                        <a:rPr lang="vi-VN">
                          <a:solidFill>
                            <a:schemeClr val="bg1">
                              <a:lumMod val="10000"/>
                            </a:schemeClr>
                          </a:solidFill>
                          <a:latin typeface="Nunito" pitchFamily="2" charset="-93"/>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343078">
                <a:tc>
                  <a:txBody>
                    <a:bodyPr/>
                    <a:lstStyle/>
                    <a:p>
                      <a:pPr algn="ctr"/>
                      <a:r>
                        <a:rPr lang="vi-VN">
                          <a:solidFill>
                            <a:schemeClr val="bg1">
                              <a:lumMod val="10000"/>
                            </a:schemeClr>
                          </a:solidFill>
                          <a:latin typeface="Nunito" pitchFamily="2" charset="-93"/>
                        </a:rPr>
                        <a:t>Insert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392341">
                <a:tc>
                  <a:txBody>
                    <a:bodyPr/>
                    <a:lstStyle/>
                    <a:p>
                      <a:pPr algn="ctr"/>
                      <a:r>
                        <a:rPr lang="vi-VN">
                          <a:solidFill>
                            <a:schemeClr val="bg1">
                              <a:lumMod val="10000"/>
                            </a:schemeClr>
                          </a:solidFill>
                          <a:latin typeface="Nunito" pitchFamily="2" charset="-93"/>
                        </a:rPr>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392341">
                <a:tc>
                  <a:txBody>
                    <a:bodyPr/>
                    <a:lstStyle/>
                    <a:p>
                      <a:pPr algn="ctr"/>
                      <a:r>
                        <a:rPr lang="vi-VN">
                          <a:solidFill>
                            <a:schemeClr val="bg1">
                              <a:lumMod val="10000"/>
                            </a:schemeClr>
                          </a:solidFill>
                          <a:latin typeface="Nunito" pitchFamily="2" charset="-93"/>
                        </a:rPr>
                        <a:t>Space 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bl>
          </a:graphicData>
        </a:graphic>
      </p:graphicFrame>
      <p:sp>
        <p:nvSpPr>
          <p:cNvPr id="5" name="TextBox 4">
            <a:extLst>
              <a:ext uri="{FF2B5EF4-FFF2-40B4-BE49-F238E27FC236}">
                <a16:creationId xmlns:a16="http://schemas.microsoft.com/office/drawing/2014/main" id="{3CA9E63E-7BD9-B96E-7119-486F84B067D7}"/>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103</a:t>
            </a:r>
          </a:p>
        </p:txBody>
      </p:sp>
    </p:spTree>
    <p:extLst>
      <p:ext uri="{BB962C8B-B14F-4D97-AF65-F5344CB8AC3E}">
        <p14:creationId xmlns:p14="http://schemas.microsoft.com/office/powerpoint/2010/main" val="30431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4" name="Picture 3" descr="A screenshot of a computer&#10;&#10;Description automatically generated">
            <a:extLst>
              <a:ext uri="{FF2B5EF4-FFF2-40B4-BE49-F238E27FC236}">
                <a16:creationId xmlns:a16="http://schemas.microsoft.com/office/drawing/2014/main" id="{ACCB262F-097E-5D86-7D78-65ED49550924}"/>
              </a:ext>
            </a:extLst>
          </p:cNvPr>
          <p:cNvPicPr>
            <a:picLocks noChangeAspect="1"/>
          </p:cNvPicPr>
          <p:nvPr/>
        </p:nvPicPr>
        <p:blipFill rotWithShape="1">
          <a:blip r:embed="rId3"/>
          <a:srcRect t="8732"/>
          <a:stretch/>
        </p:blipFill>
        <p:spPr>
          <a:xfrm>
            <a:off x="1037780" y="818530"/>
            <a:ext cx="7068439" cy="400266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E1DF243-2801-EA52-7172-F9700AAF021C}"/>
              </a:ext>
            </a:extLst>
          </p:cNvPr>
          <p:cNvSpPr/>
          <p:nvPr/>
        </p:nvSpPr>
        <p:spPr>
          <a:xfrm>
            <a:off x="2486943" y="568531"/>
            <a:ext cx="4057274"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So sánh độ phức tạp giữa các cấu trúc dữ liệu</a:t>
            </a:r>
          </a:p>
        </p:txBody>
      </p:sp>
      <p:sp>
        <p:nvSpPr>
          <p:cNvPr id="3" name="Google Shape;757;p36">
            <a:extLst>
              <a:ext uri="{FF2B5EF4-FFF2-40B4-BE49-F238E27FC236}">
                <a16:creationId xmlns:a16="http://schemas.microsoft.com/office/drawing/2014/main" id="{CF9D0D99-6515-7C7D-5388-112B4FE01E91}"/>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ảnh: </a:t>
            </a:r>
            <a:r>
              <a:rPr lang="vi-VN" sz="1200">
                <a:latin typeface="Nunito" pitchFamily="2" charset="-93"/>
                <a:hlinkClick r:id="rId4"/>
              </a:rPr>
              <a:t>https://medium.com/@Hollyzhou/data-structure-the-big-o-notation-e3e2405bb8eb</a:t>
            </a:r>
            <a:r>
              <a:rPr lang="vi-VN" sz="1200">
                <a:latin typeface="Nunito" pitchFamily="2" charset="-93"/>
              </a:rPr>
              <a:t> </a:t>
            </a:r>
            <a:endParaRPr sz="1200">
              <a:latin typeface="Nunito" pitchFamily="2" charset="-93"/>
            </a:endParaRPr>
          </a:p>
        </p:txBody>
      </p:sp>
      <p:sp>
        <p:nvSpPr>
          <p:cNvPr id="6" name="TextBox 5">
            <a:extLst>
              <a:ext uri="{FF2B5EF4-FFF2-40B4-BE49-F238E27FC236}">
                <a16:creationId xmlns:a16="http://schemas.microsoft.com/office/drawing/2014/main" id="{3289CF03-0768-C84D-9369-4BABADB4F391}"/>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104</a:t>
            </a:r>
          </a:p>
        </p:txBody>
      </p:sp>
    </p:spTree>
    <p:extLst>
      <p:ext uri="{BB962C8B-B14F-4D97-AF65-F5344CB8AC3E}">
        <p14:creationId xmlns:p14="http://schemas.microsoft.com/office/powerpoint/2010/main" val="42282392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vs. AVL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5" name="Table 4">
            <a:extLst>
              <a:ext uri="{FF2B5EF4-FFF2-40B4-BE49-F238E27FC236}">
                <a16:creationId xmlns:a16="http://schemas.microsoft.com/office/drawing/2014/main" id="{58040CF1-4E8E-40D3-39B6-2998543649D9}"/>
              </a:ext>
            </a:extLst>
          </p:cNvPr>
          <p:cNvGraphicFramePr>
            <a:graphicFrameLocks noGrp="1"/>
          </p:cNvGraphicFramePr>
          <p:nvPr>
            <p:extLst>
              <p:ext uri="{D42A27DB-BD31-4B8C-83A1-F6EECF244321}">
                <p14:modId xmlns:p14="http://schemas.microsoft.com/office/powerpoint/2010/main" val="1397109061"/>
              </p:ext>
            </p:extLst>
          </p:nvPr>
        </p:nvGraphicFramePr>
        <p:xfrm>
          <a:off x="580292" y="1154463"/>
          <a:ext cx="7983416" cy="3535680"/>
        </p:xfrm>
        <a:graphic>
          <a:graphicData uri="http://schemas.openxmlformats.org/drawingml/2006/table">
            <a:tbl>
              <a:tblPr firstRow="1" bandRow="1">
                <a:tableStyleId>{E8034E78-7F5D-4C2E-B375-FC64B27BC917}</a:tableStyleId>
              </a:tblPr>
              <a:tblGrid>
                <a:gridCol w="1351200">
                  <a:extLst>
                    <a:ext uri="{9D8B030D-6E8A-4147-A177-3AD203B41FA5}">
                      <a16:colId xmlns:a16="http://schemas.microsoft.com/office/drawing/2014/main" val="819591120"/>
                    </a:ext>
                  </a:extLst>
                </a:gridCol>
                <a:gridCol w="3329825">
                  <a:extLst>
                    <a:ext uri="{9D8B030D-6E8A-4147-A177-3AD203B41FA5}">
                      <a16:colId xmlns:a16="http://schemas.microsoft.com/office/drawing/2014/main" val="454932800"/>
                    </a:ext>
                  </a:extLst>
                </a:gridCol>
                <a:gridCol w="3302391">
                  <a:extLst>
                    <a:ext uri="{9D8B030D-6E8A-4147-A177-3AD203B41FA5}">
                      <a16:colId xmlns:a16="http://schemas.microsoft.com/office/drawing/2014/main" val="104859004"/>
                    </a:ext>
                  </a:extLst>
                </a:gridCol>
              </a:tblGrid>
              <a:tr h="443364">
                <a:tc>
                  <a:txBody>
                    <a:bodyPr/>
                    <a:lstStyle/>
                    <a:p>
                      <a:pPr algn="ctr"/>
                      <a:r>
                        <a:rPr lang="vi-VN">
                          <a:latin typeface="Nunito" pitchFamily="2" charset="-93"/>
                        </a:rPr>
                        <a:t>Basic Comparisions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Red-Black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AVL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199503"/>
                  </a:ext>
                </a:extLst>
              </a:tr>
              <a:tr h="443364">
                <a:tc>
                  <a:txBody>
                    <a:bodyPr/>
                    <a:lstStyle/>
                    <a:p>
                      <a:r>
                        <a:rPr lang="vi-VN">
                          <a:solidFill>
                            <a:schemeClr val="bg1">
                              <a:lumMod val="10000"/>
                            </a:schemeClr>
                          </a:solidFill>
                          <a:latin typeface="Nunito" pitchFamily="2" charset="-93"/>
                        </a:rPr>
                        <a:t>Thông tin 1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màu đỏ/đen. Biểu diễn bằng 1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balance factor mang giá trị 1, 0,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443364">
                <a:tc>
                  <a:txBody>
                    <a:bodyPr/>
                    <a:lstStyle/>
                    <a:p>
                      <a:r>
                        <a:rPr lang="vi-VN">
                          <a:solidFill>
                            <a:schemeClr val="bg1">
                              <a:lumMod val="10000"/>
                            </a:schemeClr>
                          </a:solidFill>
                          <a:latin typeface="Nunito" pitchFamily="2" charset="-93"/>
                        </a:rPr>
                        <a:t>Cơ chế cân bằng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Node gốc và Node lá đều màu đen; Không có 2 node đỏ liền kề; Đường đi từ node gốc đến node lá có cùng số node đen.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Chiều cao của cây con bên trái và bên phải không chênh lệch quá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443364">
                <a:tc>
                  <a:txBody>
                    <a:bodyPr/>
                    <a:lstStyle/>
                    <a:p>
                      <a:r>
                        <a:rPr lang="vi-VN">
                          <a:solidFill>
                            <a:schemeClr val="bg1">
                              <a:lumMod val="10000"/>
                            </a:schemeClr>
                          </a:solidFill>
                          <a:latin typeface="Nunito" pitchFamily="2" charset="-93"/>
                        </a:rPr>
                        <a:t>Tìm kiếm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kém hiệu quả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hiệu quả hơn do cơ chế cân bằng của cây cân bằng chặt chẽ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443364">
                <a:tc>
                  <a:txBody>
                    <a:bodyPr/>
                    <a:lstStyle/>
                    <a:p>
                      <a:r>
                        <a:rPr lang="vi-VN">
                          <a:solidFill>
                            <a:schemeClr val="bg1">
                              <a:lumMod val="10000"/>
                            </a:schemeClr>
                          </a:solidFill>
                          <a:latin typeface="Nunito" pitchFamily="2" charset="-93"/>
                        </a:rPr>
                        <a:t>Thêm – Xóa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hiệu quả hơn do số phép xoay cây ít hơn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phức tạp hơn do yêu cầu nhiều phép quay để xoay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r h="443364">
                <a:tc>
                  <a:txBody>
                    <a:bodyPr/>
                    <a:lstStyle/>
                    <a:p>
                      <a:r>
                        <a:rPr lang="vi-VN">
                          <a:solidFill>
                            <a:schemeClr val="bg1">
                              <a:lumMod val="10000"/>
                            </a:schemeClr>
                          </a:solidFill>
                          <a:latin typeface="Nunito" pitchFamily="2" charset="-93"/>
                        </a:rPr>
                        <a:t>Ứng dụng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dùng trong xây dựng các thư viện trong các ngôn ngữ: C++, Java,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sử dụng trong database với yêu cầu truy vấn nhanh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303166"/>
                  </a:ext>
                </a:extLst>
              </a:tr>
            </a:tbl>
          </a:graphicData>
        </a:graphic>
      </p:graphicFrame>
      <p:sp>
        <p:nvSpPr>
          <p:cNvPr id="3" name="Google Shape;757;p36">
            <a:extLst>
              <a:ext uri="{FF2B5EF4-FFF2-40B4-BE49-F238E27FC236}">
                <a16:creationId xmlns:a16="http://schemas.microsoft.com/office/drawing/2014/main" id="{9856BA47-2C29-1601-C854-5A754606C932}"/>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so sánh: </a:t>
            </a:r>
            <a:r>
              <a:rPr lang="vi-VN" sz="1200">
                <a:latin typeface="Nunito" pitchFamily="2" charset="-93"/>
                <a:hlinkClick r:id="rId3"/>
              </a:rPr>
              <a:t>https://www.geeksforgeeks.org/red-black-tree-vs-avl-tree/?ref=lbp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F8401EB-31A2-8216-2E57-F2AB5BB2B0A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105</a:t>
            </a:r>
          </a:p>
        </p:txBody>
      </p:sp>
    </p:spTree>
    <p:extLst>
      <p:ext uri="{BB962C8B-B14F-4D97-AF65-F5344CB8AC3E}">
        <p14:creationId xmlns:p14="http://schemas.microsoft.com/office/powerpoint/2010/main" val="106428558"/>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868" name="Google Shape;868;p37"/>
          <p:cNvSpPr txBox="1">
            <a:spLocks noGrp="1"/>
          </p:cNvSpPr>
          <p:nvPr>
            <p:ph type="subTitle" idx="1"/>
          </p:nvPr>
        </p:nvSpPr>
        <p:spPr>
          <a:xfrm>
            <a:off x="341514" y="1109522"/>
            <a:ext cx="8460971" cy="367349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Đơn giản và dễ hiểu</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Có cơ chế tự cân bằng, từ đó đảm bảo độ phức tạp của thao tác tìm kiếm, thêm, xóa là O(log n) </a:t>
            </a:r>
            <a:r>
              <a:rPr lang="vi-VN">
                <a:latin typeface="Nunito" pitchFamily="2" charset="-93"/>
                <a:sym typeface="Wingdings" panose="05000000000000000000" pitchFamily="2" charset="2"/>
              </a:rPr>
              <a:t> Tối ưu cho thao tác thêm, xóa so với BST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Có thể xử lý dữ liệu có thứ tự, khiến chúng trở thành một lựa chọn linh hoạt cho nhiều loại dữ liệu. Tuy nhiên, phụ thuộc vào mong muốn cụ thể để sử dụng phù hợp.</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Với có hiệu suất hiệu quả và tính linh hoạt, CTDL được áp dụng với nhiều ứng dụng khác nhau như Database Indexing, Memory Management, Network Routing,... </a:t>
            </a:r>
          </a:p>
          <a:p>
            <a:pPr marL="285750" lvl="0" indent="-285750" algn="l" rtl="0">
              <a:lnSpc>
                <a:spcPct val="150000"/>
              </a:lnSpc>
              <a:spcBef>
                <a:spcPts val="0"/>
              </a:spcBef>
              <a:spcAft>
                <a:spcPts val="0"/>
              </a:spcAft>
              <a:buFont typeface="Arial" panose="020B0604020202020204" pitchFamily="34" charset="0"/>
              <a:buChar char="•"/>
            </a:pP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33;p76">
            <a:extLst>
              <a:ext uri="{FF2B5EF4-FFF2-40B4-BE49-F238E27FC236}">
                <a16:creationId xmlns:a16="http://schemas.microsoft.com/office/drawing/2014/main" id="{CCC6825B-2773-E962-64C3-A594974F28C6}"/>
              </a:ext>
            </a:extLst>
          </p:cNvPr>
          <p:cNvGrpSpPr/>
          <p:nvPr/>
        </p:nvGrpSpPr>
        <p:grpSpPr>
          <a:xfrm>
            <a:off x="2965513" y="679613"/>
            <a:ext cx="356196" cy="265631"/>
            <a:chOff x="5216456" y="3725484"/>
            <a:chExt cx="356196" cy="265631"/>
          </a:xfrm>
          <a:solidFill>
            <a:srgbClr val="92D050"/>
          </a:solidFill>
        </p:grpSpPr>
        <p:sp>
          <p:nvSpPr>
            <p:cNvPr id="4" name="Google Shape;10534;p76">
              <a:extLst>
                <a:ext uri="{FF2B5EF4-FFF2-40B4-BE49-F238E27FC236}">
                  <a16:creationId xmlns:a16="http://schemas.microsoft.com/office/drawing/2014/main" id="{FAF4FAE9-07B8-5E96-1107-7A45A89966C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35;p76">
              <a:extLst>
                <a:ext uri="{FF2B5EF4-FFF2-40B4-BE49-F238E27FC236}">
                  <a16:creationId xmlns:a16="http://schemas.microsoft.com/office/drawing/2014/main" id="{0DBC847F-35FC-7A98-2F65-93FA8B5CD3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57;p36">
            <a:extLst>
              <a:ext uri="{FF2B5EF4-FFF2-40B4-BE49-F238E27FC236}">
                <a16:creationId xmlns:a16="http://schemas.microsoft.com/office/drawing/2014/main" id="{6EBF32C8-45CB-FF37-50BB-B4442052AB2E}"/>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7" name="TextBox 6">
            <a:extLst>
              <a:ext uri="{FF2B5EF4-FFF2-40B4-BE49-F238E27FC236}">
                <a16:creationId xmlns:a16="http://schemas.microsoft.com/office/drawing/2014/main" id="{BBED4F00-62F0-E9D1-86AD-42C26717D06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106</a:t>
            </a:r>
          </a:p>
        </p:txBody>
      </p:sp>
    </p:spTree>
    <p:extLst>
      <p:ext uri="{BB962C8B-B14F-4D97-AF65-F5344CB8AC3E}">
        <p14:creationId xmlns:p14="http://schemas.microsoft.com/office/powerpoint/2010/main" val="1663850924"/>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868" name="Google Shape;868;p37"/>
          <p:cNvSpPr txBox="1">
            <a:spLocks noGrp="1"/>
          </p:cNvSpPr>
          <p:nvPr>
            <p:ph type="subTitle" idx="1"/>
          </p:nvPr>
        </p:nvSpPr>
        <p:spPr>
          <a:xfrm>
            <a:off x="281354" y="1174652"/>
            <a:ext cx="8588326" cy="363649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Khó triển khai, sử dụng với 1 số edge case, nên nhà lập trình chỉ dùng với các thư viện đã được xây dựng sẵn thay vì tự xây dựng CTDL này.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Chiều cao trung bình của cây dài hơn so với AVL Tree, B-Tree </a:t>
            </a:r>
            <a:r>
              <a:rPr lang="vi-VN">
                <a:latin typeface="Nunito" pitchFamily="2" charset="-93"/>
                <a:sym typeface="Wingdings" panose="05000000000000000000" pitchFamily="2" charset="2"/>
              </a:rPr>
              <a:t> Số lượng node tăng lên sẽ là vấn đề.</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Không phải tối ưu trong 1 số trường hợp dùng đặc thù:</a:t>
            </a:r>
          </a:p>
          <a:p>
            <a:pPr marL="742950" lvl="1" indent="-285750" algn="l">
              <a:lnSpc>
                <a:spcPct val="150000"/>
              </a:lnSpc>
              <a:buFont typeface="Arial" panose="020B0604020202020204" pitchFamily="34" charset="0"/>
              <a:buChar char="•"/>
            </a:pPr>
            <a:r>
              <a:rPr lang="vi-VN">
                <a:latin typeface="Nunito" pitchFamily="2" charset="-93"/>
              </a:rPr>
              <a:t>AVL Tree phù hợp hơn RB Tree với việc tạo cây 1 lần và sau đó chỉ đọc dữ liệu từ cây đó.</a:t>
            </a:r>
          </a:p>
          <a:p>
            <a:pPr marL="742950" lvl="1" indent="-285750" algn="l">
              <a:lnSpc>
                <a:spcPct val="150000"/>
              </a:lnSpc>
              <a:buFont typeface="Arial" panose="020B0604020202020204" pitchFamily="34" charset="0"/>
              <a:buChar char="•"/>
            </a:pPr>
            <a:r>
              <a:rPr lang="vi-VN">
                <a:latin typeface="Nunito" pitchFamily="2" charset="-93"/>
              </a:rPr>
              <a:t>Không phù hợp để tổ chức Hàng đợi, Ngăn xếp,... </a:t>
            </a:r>
          </a:p>
          <a:p>
            <a:pPr marL="742950" lvl="1" indent="-285750" algn="l">
              <a:lnSpc>
                <a:spcPct val="150000"/>
              </a:lnSpc>
              <a:buFont typeface="Arial" panose="020B0604020202020204" pitchFamily="34" charset="0"/>
              <a:buChar char="•"/>
            </a:pPr>
            <a:r>
              <a:rPr lang="vi-VN">
                <a:latin typeface="Nunito" pitchFamily="2" charset="-93"/>
              </a:rPr>
              <a:t>Không phù hợp với dataset lớn</a:t>
            </a:r>
          </a:p>
          <a:p>
            <a:pPr marL="742950" lvl="1" indent="-285750" algn="l">
              <a:lnSpc>
                <a:spcPct val="150000"/>
              </a:lnSpc>
              <a:buFont typeface="Arial" panose="020B0604020202020204" pitchFamily="34" charset="0"/>
              <a:buChar char="•"/>
            </a:pPr>
            <a:r>
              <a:rPr lang="vi-VN">
                <a:latin typeface="Nunito" pitchFamily="2" charset="-93"/>
              </a:rPr>
              <a:t>B-Tree có số lượng cây con khác nhau nên thường được dùng nhiều (so với Red-Black Tree) để lưu trữ dữ liệu trên các đĩa.</a:t>
            </a:r>
          </a:p>
          <a:p>
            <a:pPr marL="742950" lvl="1" indent="-285750" algn="l">
              <a:lnSpc>
                <a:spcPct val="150000"/>
              </a:lnSpc>
              <a:buFont typeface="Arial" panose="020B0604020202020204" pitchFamily="34" charset="0"/>
              <a:buChar char="•"/>
            </a:pPr>
            <a:r>
              <a:rPr lang="vi-VN">
                <a:latin typeface="Nunito" pitchFamily="2" charset="-93"/>
              </a:rPr>
              <a: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85;p76">
            <a:extLst>
              <a:ext uri="{FF2B5EF4-FFF2-40B4-BE49-F238E27FC236}">
                <a16:creationId xmlns:a16="http://schemas.microsoft.com/office/drawing/2014/main" id="{F943A623-2A6B-1A33-9EAF-FE8F60C19A98}"/>
              </a:ext>
            </a:extLst>
          </p:cNvPr>
          <p:cNvGrpSpPr/>
          <p:nvPr/>
        </p:nvGrpSpPr>
        <p:grpSpPr>
          <a:xfrm>
            <a:off x="2486943" y="648196"/>
            <a:ext cx="317645" cy="318757"/>
            <a:chOff x="5779408" y="3699191"/>
            <a:chExt cx="317645" cy="318757"/>
          </a:xfrm>
          <a:solidFill>
            <a:schemeClr val="accent6">
              <a:lumMod val="50000"/>
            </a:schemeClr>
          </a:solidFill>
        </p:grpSpPr>
        <p:sp>
          <p:nvSpPr>
            <p:cNvPr id="4" name="Google Shape;10586;p76">
              <a:extLst>
                <a:ext uri="{FF2B5EF4-FFF2-40B4-BE49-F238E27FC236}">
                  <a16:creationId xmlns:a16="http://schemas.microsoft.com/office/drawing/2014/main" id="{31004366-97BF-DE19-6F53-9224DA3678E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87;p76">
              <a:extLst>
                <a:ext uri="{FF2B5EF4-FFF2-40B4-BE49-F238E27FC236}">
                  <a16:creationId xmlns:a16="http://schemas.microsoft.com/office/drawing/2014/main" id="{44EBE77E-0293-D556-DAC1-4B6B7A0376D1}"/>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57;p36">
            <a:extLst>
              <a:ext uri="{FF2B5EF4-FFF2-40B4-BE49-F238E27FC236}">
                <a16:creationId xmlns:a16="http://schemas.microsoft.com/office/drawing/2014/main" id="{984B669C-99B5-D118-5834-E8EDF5C6EF45}"/>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9" name="TextBox 8">
            <a:extLst>
              <a:ext uri="{FF2B5EF4-FFF2-40B4-BE49-F238E27FC236}">
                <a16:creationId xmlns:a16="http://schemas.microsoft.com/office/drawing/2014/main" id="{4B1272AB-E9EB-B60C-28AC-0757E150449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107</a:t>
            </a:r>
          </a:p>
        </p:txBody>
      </p:sp>
    </p:spTree>
    <p:extLst>
      <p:ext uri="{BB962C8B-B14F-4D97-AF65-F5344CB8AC3E}">
        <p14:creationId xmlns:p14="http://schemas.microsoft.com/office/powerpoint/2010/main" val="902779407"/>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111086"/>
            <a:ext cx="4740900" cy="921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ỨNG DỤNG</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Các ứng dụng của CTDL Red-Black Tree</a:t>
            </a:r>
            <a:endParaRPr>
              <a:latin typeface="Nunito" pitchFamily="2" charset="-93"/>
            </a:endParaRPr>
          </a:p>
        </p:txBody>
      </p:sp>
      <p:sp>
        <p:nvSpPr>
          <p:cNvPr id="758" name="Google Shape;758;p36"/>
          <p:cNvSpPr txBox="1">
            <a:spLocks noGrp="1"/>
          </p:cNvSpPr>
          <p:nvPr>
            <p:ph type="title" idx="2"/>
          </p:nvPr>
        </p:nvSpPr>
        <p:spPr>
          <a:xfrm>
            <a:off x="525688" y="110352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5</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ABF7B385-1E9C-643E-681C-0D6D0F0C8A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108</a:t>
            </a:r>
          </a:p>
        </p:txBody>
      </p:sp>
      <p:sp>
        <p:nvSpPr>
          <p:cNvPr id="4" name="Google Shape;536;p33">
            <a:extLst>
              <a:ext uri="{FF2B5EF4-FFF2-40B4-BE49-F238E27FC236}">
                <a16:creationId xmlns:a16="http://schemas.microsoft.com/office/drawing/2014/main" id="{6E629274-5F61-C5A4-2EC9-3F5688A81E6C}"/>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398195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7" y="2058980"/>
            <a:ext cx="7174831" cy="569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C++ Library</a:t>
            </a:r>
            <a:endParaRPr sz="2500">
              <a:hlinkClick r:id="rId3" action="ppaction://hlinksldjump"/>
            </a:endParaRPr>
          </a:p>
        </p:txBody>
      </p:sp>
      <p:sp>
        <p:nvSpPr>
          <p:cNvPr id="758" name="Google Shape;758;p36"/>
          <p:cNvSpPr txBox="1">
            <a:spLocks noGrp="1"/>
          </p:cNvSpPr>
          <p:nvPr>
            <p:ph type="title" idx="2"/>
          </p:nvPr>
        </p:nvSpPr>
        <p:spPr>
          <a:xfrm>
            <a:off x="527470" y="1324598"/>
            <a:ext cx="833327" cy="5206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5.1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42769" y="1289347"/>
            <a:ext cx="7174831"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Java Collection Frameworks </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0" y="19328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ỨNG DỤNG</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342769" y="2775762"/>
            <a:ext cx="7174831" cy="5696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Linux Kernel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0" y="2781680"/>
            <a:ext cx="833327"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342767" y="4067618"/>
            <a:ext cx="7174831" cy="569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Ứng dụng khác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0" y="3452259"/>
            <a:ext cx="833327" cy="527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5.4</a:t>
            </a:r>
            <a:endParaRPr lang="en" sz="2500"/>
          </a:p>
        </p:txBody>
      </p:sp>
      <p:sp>
        <p:nvSpPr>
          <p:cNvPr id="12" name="Google Shape;756;p36">
            <a:hlinkClick r:id="rId7" action="ppaction://hlinksldjump"/>
            <a:extLst>
              <a:ext uri="{FF2B5EF4-FFF2-40B4-BE49-F238E27FC236}">
                <a16:creationId xmlns:a16="http://schemas.microsoft.com/office/drawing/2014/main" id="{244AA860-D14A-22BE-7E31-D260629219F5}"/>
              </a:ext>
            </a:extLst>
          </p:cNvPr>
          <p:cNvSpPr txBox="1">
            <a:spLocks/>
          </p:cNvSpPr>
          <p:nvPr/>
        </p:nvSpPr>
        <p:spPr>
          <a:xfrm>
            <a:off x="1342768" y="3446341"/>
            <a:ext cx="7174831" cy="5299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Machine Learning</a:t>
            </a:r>
          </a:p>
        </p:txBody>
      </p:sp>
      <p:sp>
        <p:nvSpPr>
          <p:cNvPr id="13" name="Google Shape;758;p36">
            <a:extLst>
              <a:ext uri="{FF2B5EF4-FFF2-40B4-BE49-F238E27FC236}">
                <a16:creationId xmlns:a16="http://schemas.microsoft.com/office/drawing/2014/main" id="{2CEA2272-0339-CAD6-0547-F537630510EA}"/>
              </a:ext>
            </a:extLst>
          </p:cNvPr>
          <p:cNvSpPr txBox="1">
            <a:spLocks/>
          </p:cNvSpPr>
          <p:nvPr/>
        </p:nvSpPr>
        <p:spPr>
          <a:xfrm>
            <a:off x="527470" y="401321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5.5</a:t>
            </a:r>
            <a:endParaRPr lang="en" sz="2500"/>
          </a:p>
        </p:txBody>
      </p:sp>
      <p:sp>
        <p:nvSpPr>
          <p:cNvPr id="14" name="TextBox 13">
            <a:extLst>
              <a:ext uri="{FF2B5EF4-FFF2-40B4-BE49-F238E27FC236}">
                <a16:creationId xmlns:a16="http://schemas.microsoft.com/office/drawing/2014/main" id="{E3D92906-6365-55EE-1A96-ADE3C38E796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109</a:t>
            </a:r>
          </a:p>
        </p:txBody>
      </p:sp>
    </p:spTree>
    <p:extLst>
      <p:ext uri="{BB962C8B-B14F-4D97-AF65-F5344CB8AC3E}">
        <p14:creationId xmlns:p14="http://schemas.microsoft.com/office/powerpoint/2010/main" val="2554998300"/>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6" name="Subtitle 5">
            <a:extLst>
              <a:ext uri="{FF2B5EF4-FFF2-40B4-BE49-F238E27FC236}">
                <a16:creationId xmlns:a16="http://schemas.microsoft.com/office/drawing/2014/main" id="{BB12C83A-F810-3A0D-9CEC-CB9506DE5A29}"/>
              </a:ext>
            </a:extLst>
          </p:cNvPr>
          <p:cNvSpPr>
            <a:spLocks noGrp="1"/>
          </p:cNvSpPr>
          <p:nvPr>
            <p:ph type="subTitle" idx="1"/>
          </p:nvPr>
        </p:nvSpPr>
        <p:spPr>
          <a:xfrm>
            <a:off x="976853" y="3698039"/>
            <a:ext cx="1272540" cy="409240"/>
          </a:xfrm>
        </p:spPr>
        <p:txBody>
          <a:bodyPr/>
          <a:lstStyle/>
          <a:p>
            <a:r>
              <a:rPr lang="vi-VN">
                <a:latin typeface="Nunito Black" pitchFamily="2" charset="-93"/>
              </a:rPr>
              <a:t>AVL Tree</a:t>
            </a:r>
          </a:p>
        </p:txBody>
      </p:sp>
      <p:sp>
        <p:nvSpPr>
          <p:cNvPr id="7" name="Subtitle 5">
            <a:extLst>
              <a:ext uri="{FF2B5EF4-FFF2-40B4-BE49-F238E27FC236}">
                <a16:creationId xmlns:a16="http://schemas.microsoft.com/office/drawing/2014/main" id="{F95BA81F-309A-6DFF-D685-11987762FF55}"/>
              </a:ext>
            </a:extLst>
          </p:cNvPr>
          <p:cNvSpPr txBox="1">
            <a:spLocks/>
          </p:cNvSpPr>
          <p:nvPr/>
        </p:nvSpPr>
        <p:spPr>
          <a:xfrm>
            <a:off x="6943804" y="3698039"/>
            <a:ext cx="127254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Treap Tree</a:t>
            </a:r>
          </a:p>
        </p:txBody>
      </p:sp>
      <p:sp>
        <p:nvSpPr>
          <p:cNvPr id="8" name="Subtitle 5">
            <a:extLst>
              <a:ext uri="{FF2B5EF4-FFF2-40B4-BE49-F238E27FC236}">
                <a16:creationId xmlns:a16="http://schemas.microsoft.com/office/drawing/2014/main" id="{3EBFC376-6651-4C47-9205-AB54622621BD}"/>
              </a:ext>
            </a:extLst>
          </p:cNvPr>
          <p:cNvSpPr txBox="1">
            <a:spLocks/>
          </p:cNvSpPr>
          <p:nvPr/>
        </p:nvSpPr>
        <p:spPr>
          <a:xfrm>
            <a:off x="3759561" y="3706194"/>
            <a:ext cx="1654842"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Red-Black Tree</a:t>
            </a:r>
          </a:p>
        </p:txBody>
      </p:sp>
      <p:pic>
        <p:nvPicPr>
          <p:cNvPr id="10" name="Picture 9" descr="A screenshot of a phone&#10;&#10;Description automatically generated">
            <a:extLst>
              <a:ext uri="{FF2B5EF4-FFF2-40B4-BE49-F238E27FC236}">
                <a16:creationId xmlns:a16="http://schemas.microsoft.com/office/drawing/2014/main" id="{CF5312F4-5D27-D897-847D-9D820C7B97E0}"/>
              </a:ext>
            </a:extLst>
          </p:cNvPr>
          <p:cNvPicPr>
            <a:picLocks noChangeAspect="1"/>
          </p:cNvPicPr>
          <p:nvPr/>
        </p:nvPicPr>
        <p:blipFill>
          <a:blip r:embed="rId3"/>
          <a:stretch>
            <a:fillRect/>
          </a:stretch>
        </p:blipFill>
        <p:spPr>
          <a:xfrm>
            <a:off x="6710311" y="1391515"/>
            <a:ext cx="1709561" cy="2098098"/>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064646D4-3C5B-3B42-3751-2415DEE6F973}"/>
              </a:ext>
            </a:extLst>
          </p:cNvPr>
          <p:cNvPicPr>
            <a:picLocks noChangeAspect="1"/>
          </p:cNvPicPr>
          <p:nvPr/>
        </p:nvPicPr>
        <p:blipFill>
          <a:blip r:embed="rId4"/>
          <a:stretch>
            <a:fillRect/>
          </a:stretch>
        </p:blipFill>
        <p:spPr>
          <a:xfrm>
            <a:off x="3175601" y="1487844"/>
            <a:ext cx="2792798" cy="1946704"/>
          </a:xfrm>
          <a:prstGeom prst="rect">
            <a:avLst/>
          </a:prstGeom>
        </p:spPr>
      </p:pic>
      <p:pic>
        <p:nvPicPr>
          <p:cNvPr id="14" name="Picture 13" descr="A diagram of numbers and circles&#10;&#10;Description automatically generated">
            <a:extLst>
              <a:ext uri="{FF2B5EF4-FFF2-40B4-BE49-F238E27FC236}">
                <a16:creationId xmlns:a16="http://schemas.microsoft.com/office/drawing/2014/main" id="{31FE220A-5089-22F8-7B56-A568DDFF2944}"/>
              </a:ext>
            </a:extLst>
          </p:cNvPr>
          <p:cNvPicPr>
            <a:picLocks noChangeAspect="1"/>
          </p:cNvPicPr>
          <p:nvPr/>
        </p:nvPicPr>
        <p:blipFill>
          <a:blip r:embed="rId5"/>
          <a:stretch>
            <a:fillRect/>
          </a:stretch>
        </p:blipFill>
        <p:spPr>
          <a:xfrm>
            <a:off x="352853" y="1441299"/>
            <a:ext cx="2490575" cy="2164773"/>
          </a:xfrm>
          <a:prstGeom prst="rect">
            <a:avLst/>
          </a:prstGeom>
        </p:spPr>
      </p:pic>
      <p:sp>
        <p:nvSpPr>
          <p:cNvPr id="15" name="Subtitle 5">
            <a:extLst>
              <a:ext uri="{FF2B5EF4-FFF2-40B4-BE49-F238E27FC236}">
                <a16:creationId xmlns:a16="http://schemas.microsoft.com/office/drawing/2014/main" id="{03ECFF92-AD74-7F9F-17ED-A83C3AA0119C}"/>
              </a:ext>
            </a:extLst>
          </p:cNvPr>
          <p:cNvSpPr txBox="1">
            <a:spLocks/>
          </p:cNvSpPr>
          <p:nvPr/>
        </p:nvSpPr>
        <p:spPr>
          <a:xfrm>
            <a:off x="352853" y="4228274"/>
            <a:ext cx="849777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a:latin typeface="Nunito" pitchFamily="2" charset="-93"/>
              </a:rPr>
              <a:t>1 số cấu trúc cây khác</a:t>
            </a:r>
            <a:r>
              <a:rPr lang="en-US">
                <a:latin typeface="Nunito" pitchFamily="2" charset="-93"/>
              </a:rPr>
              <a:t>: </a:t>
            </a:r>
            <a:r>
              <a:rPr lang="en-US" b="1">
                <a:latin typeface="Nunito" pitchFamily="2" charset="-93"/>
              </a:rPr>
              <a:t>AA tree, Scapegoat tree, Splay tree, Tango tree, Weight-balanced tree</a:t>
            </a:r>
            <a:r>
              <a:rPr lang="vi-VN" b="1">
                <a:latin typeface="Nunito" pitchFamily="2" charset="-93"/>
              </a:rPr>
              <a:t>  </a:t>
            </a:r>
          </a:p>
        </p:txBody>
      </p:sp>
      <p:sp>
        <p:nvSpPr>
          <p:cNvPr id="3" name="TextBox 2">
            <a:extLst>
              <a:ext uri="{FF2B5EF4-FFF2-40B4-BE49-F238E27FC236}">
                <a16:creationId xmlns:a16="http://schemas.microsoft.com/office/drawing/2014/main" id="{47767BB3-9954-D4A6-5F08-510E8A8EC815}"/>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11</a:t>
            </a:r>
          </a:p>
        </p:txBody>
      </p:sp>
    </p:spTree>
    <p:extLst>
      <p:ext uri="{BB962C8B-B14F-4D97-AF65-F5344CB8AC3E}">
        <p14:creationId xmlns:p14="http://schemas.microsoft.com/office/powerpoint/2010/main" val="143902280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282178" y="1039493"/>
            <a:ext cx="8579644" cy="1696564"/>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mj-lt"/>
              <a:buAutoNum type="arabicPeriod"/>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a:t>
            </a:r>
          </a:p>
          <a:p>
            <a:pPr marL="342900" lvl="0" indent="-342900" algn="l" rtl="0">
              <a:lnSpc>
                <a:spcPct val="150000"/>
              </a:lnSpc>
              <a:spcBef>
                <a:spcPts val="0"/>
              </a:spcBef>
              <a:spcAft>
                <a:spcPts val="0"/>
              </a:spcAft>
              <a:buFont typeface="+mj-lt"/>
              <a:buAutoNum type="arabicPeriod"/>
            </a:pPr>
            <a:r>
              <a:rPr lang="vi-VN" b="1" u="sng">
                <a:latin typeface="Nunito" pitchFamily="2" charset="-93"/>
              </a:rPr>
              <a:t>TreeSet:</a:t>
            </a:r>
            <a:r>
              <a:rPr lang="vi-VN" b="1">
                <a:latin typeface="Nunito" pitchFamily="2" charset="-93"/>
              </a:rPr>
              <a:t> </a:t>
            </a:r>
            <a:r>
              <a:rPr lang="vi-VN">
                <a:latin typeface="Nunito" pitchFamily="2" charset="-93"/>
              </a:rPr>
              <a:t>Hỗ trợ lưu dữ liệu dạng cây. Có thể định nghĩa phép toán so sánh để có thể sắp xếp các dữ liệu hoặc sắp xếp theo thứ tự tăng dần hoặc giảm dần. 	</a:t>
            </a:r>
          </a:p>
          <a:p>
            <a:pPr marL="342900" lvl="0" indent="-342900" algn="l" rtl="0">
              <a:lnSpc>
                <a:spcPct val="150000"/>
              </a:lnSpc>
              <a:spcBef>
                <a:spcPts val="0"/>
              </a:spcBef>
              <a:spcAft>
                <a:spcPts val="0"/>
              </a:spcAft>
              <a:buFont typeface="+mj-lt"/>
              <a:buAutoNum type="arabicPeriod"/>
            </a:pPr>
            <a:r>
              <a:rPr lang="vi-VN" b="1" u="sng">
                <a:latin typeface="Nunito" pitchFamily="2" charset="-93"/>
              </a:rPr>
              <a:t>HashMap</a:t>
            </a:r>
            <a:r>
              <a:rPr lang="vi-VN">
                <a:latin typeface="Nunito" pitchFamily="2" charset="-93"/>
              </a:rPr>
              <a:t>: (Giải quyết Collision) Dùng để lưu trữ các phần tử bị xung đột do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15" name="Picture 14" descr="A diagram of a tree&#10;&#10;Description automatically generated">
            <a:extLst>
              <a:ext uri="{FF2B5EF4-FFF2-40B4-BE49-F238E27FC236}">
                <a16:creationId xmlns:a16="http://schemas.microsoft.com/office/drawing/2014/main" id="{22B339B8-530E-6EC5-B39C-202CBE89494B}"/>
              </a:ext>
            </a:extLst>
          </p:cNvPr>
          <p:cNvPicPr>
            <a:picLocks noChangeAspect="1"/>
          </p:cNvPicPr>
          <p:nvPr/>
        </p:nvPicPr>
        <p:blipFill rotWithShape="1">
          <a:blip r:embed="rId3"/>
          <a:srcRect l="4861" t="14807" r="2065" b="3676"/>
          <a:stretch/>
        </p:blipFill>
        <p:spPr>
          <a:xfrm>
            <a:off x="2448647" y="2736057"/>
            <a:ext cx="4246706" cy="21275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321B974-C841-0F14-0AD4-81549F5D99F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110</a:t>
            </a:r>
          </a:p>
        </p:txBody>
      </p:sp>
    </p:spTree>
    <p:extLst>
      <p:ext uri="{BB962C8B-B14F-4D97-AF65-F5344CB8AC3E}">
        <p14:creationId xmlns:p14="http://schemas.microsoft.com/office/powerpoint/2010/main" val="973897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29"/>
            <a:ext cx="8460971" cy="86847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4" name="Picture 3">
            <a:extLst>
              <a:ext uri="{FF2B5EF4-FFF2-40B4-BE49-F238E27FC236}">
                <a16:creationId xmlns:a16="http://schemas.microsoft.com/office/drawing/2014/main" id="{0BF01A6A-68EF-8514-C294-49B2E9A53A00}"/>
              </a:ext>
            </a:extLst>
          </p:cNvPr>
          <p:cNvPicPr>
            <a:picLocks noChangeAspect="1"/>
          </p:cNvPicPr>
          <p:nvPr/>
        </p:nvPicPr>
        <p:blipFill>
          <a:blip r:embed="rId3"/>
          <a:stretch>
            <a:fillRect/>
          </a:stretch>
        </p:blipFill>
        <p:spPr>
          <a:xfrm>
            <a:off x="1854940" y="2259034"/>
            <a:ext cx="5434113" cy="2217468"/>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3157103" y="4525735"/>
            <a:ext cx="2829789"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1 node của TreeMap</a:t>
            </a:r>
          </a:p>
        </p:txBody>
      </p:sp>
      <p:sp>
        <p:nvSpPr>
          <p:cNvPr id="3" name="Google Shape;757;p36">
            <a:extLst>
              <a:ext uri="{FF2B5EF4-FFF2-40B4-BE49-F238E27FC236}">
                <a16:creationId xmlns:a16="http://schemas.microsoft.com/office/drawing/2014/main" id="{08F39E9A-27A3-D9A6-8639-501FE710CCE4}"/>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TreeMap Works Internally in Java</a:t>
            </a:r>
            <a:endParaRPr lang="en-US" sz="1200">
              <a:solidFill>
                <a:schemeClr val="dk1"/>
              </a:solidFill>
              <a:latin typeface="Nunito" pitchFamily="2" charset="-93"/>
              <a:hlinkClick r:id="rId5"/>
            </a:endParaRPr>
          </a:p>
          <a:p>
            <a:pPr marL="0" indent="0"/>
            <a:endParaRPr lang="en-US" sz="1200">
              <a:latin typeface="Nunito" pitchFamily="2" charset="-93"/>
            </a:endParaRPr>
          </a:p>
        </p:txBody>
      </p:sp>
      <p:sp>
        <p:nvSpPr>
          <p:cNvPr id="5" name="TextBox 4">
            <a:extLst>
              <a:ext uri="{FF2B5EF4-FFF2-40B4-BE49-F238E27FC236}">
                <a16:creationId xmlns:a16="http://schemas.microsoft.com/office/drawing/2014/main" id="{B5C854AC-E627-BCD1-07BF-6AC02C8221B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111</a:t>
            </a:r>
          </a:p>
        </p:txBody>
      </p:sp>
    </p:spTree>
    <p:extLst>
      <p:ext uri="{BB962C8B-B14F-4D97-AF65-F5344CB8AC3E}">
        <p14:creationId xmlns:p14="http://schemas.microsoft.com/office/powerpoint/2010/main" val="325433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4" y="1141766"/>
            <a:ext cx="8460971" cy="52910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áp dụng trong Java Collections Framework gồm TreeMap, TreeSet, HashMap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a:extLst>
              <a:ext uri="{FF2B5EF4-FFF2-40B4-BE49-F238E27FC236}">
                <a16:creationId xmlns:a16="http://schemas.microsoft.com/office/drawing/2014/main" id="{5381CB52-8A24-5087-A74A-6B713D1EDDB7}"/>
              </a:ext>
            </a:extLst>
          </p:cNvPr>
          <p:cNvPicPr>
            <a:picLocks noChangeAspect="1"/>
          </p:cNvPicPr>
          <p:nvPr/>
        </p:nvPicPr>
        <p:blipFill>
          <a:blip r:embed="rId3"/>
          <a:stretch>
            <a:fillRect/>
          </a:stretch>
        </p:blipFill>
        <p:spPr>
          <a:xfrm>
            <a:off x="289490" y="1564378"/>
            <a:ext cx="4261314" cy="2885790"/>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1297189" y="4537364"/>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TreeMap</a:t>
            </a:r>
          </a:p>
        </p:txBody>
      </p:sp>
      <p:sp>
        <p:nvSpPr>
          <p:cNvPr id="11" name="Rectangle 10">
            <a:extLst>
              <a:ext uri="{FF2B5EF4-FFF2-40B4-BE49-F238E27FC236}">
                <a16:creationId xmlns:a16="http://schemas.microsoft.com/office/drawing/2014/main" id="{9424DC82-D5B9-7921-6549-07B3B95E1F07}"/>
              </a:ext>
            </a:extLst>
          </p:cNvPr>
          <p:cNvSpPr/>
          <p:nvPr/>
        </p:nvSpPr>
        <p:spPr>
          <a:xfrm>
            <a:off x="5382489" y="4537364"/>
            <a:ext cx="2971801"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key bằng Red Black Tree</a:t>
            </a:r>
          </a:p>
        </p:txBody>
      </p:sp>
      <p:sp>
        <p:nvSpPr>
          <p:cNvPr id="3" name="Flowchart: Connector 2">
            <a:extLst>
              <a:ext uri="{FF2B5EF4-FFF2-40B4-BE49-F238E27FC236}">
                <a16:creationId xmlns:a16="http://schemas.microsoft.com/office/drawing/2014/main" id="{96822509-685E-E4B7-B45E-BBE58A0AE137}"/>
              </a:ext>
            </a:extLst>
          </p:cNvPr>
          <p:cNvSpPr/>
          <p:nvPr/>
        </p:nvSpPr>
        <p:spPr>
          <a:xfrm>
            <a:off x="6938243" y="158172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H</a:t>
            </a:r>
          </a:p>
        </p:txBody>
      </p:sp>
      <p:sp>
        <p:nvSpPr>
          <p:cNvPr id="4" name="Rectangle 3">
            <a:extLst>
              <a:ext uri="{FF2B5EF4-FFF2-40B4-BE49-F238E27FC236}">
                <a16:creationId xmlns:a16="http://schemas.microsoft.com/office/drawing/2014/main" id="{9497F3B9-A011-2F67-8C37-33F400DF558B}"/>
              </a:ext>
            </a:extLst>
          </p:cNvPr>
          <p:cNvSpPr/>
          <p:nvPr/>
        </p:nvSpPr>
        <p:spPr>
          <a:xfrm>
            <a:off x="4838285" y="3789819"/>
            <a:ext cx="55924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 name="Rectangle 4">
            <a:extLst>
              <a:ext uri="{FF2B5EF4-FFF2-40B4-BE49-F238E27FC236}">
                <a16:creationId xmlns:a16="http://schemas.microsoft.com/office/drawing/2014/main" id="{ED09F301-AAB5-320D-3E90-0490BDB10520}"/>
              </a:ext>
            </a:extLst>
          </p:cNvPr>
          <p:cNvSpPr/>
          <p:nvPr/>
        </p:nvSpPr>
        <p:spPr>
          <a:xfrm>
            <a:off x="7022444" y="3779077"/>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7" name="Straight Connector 6">
            <a:extLst>
              <a:ext uri="{FF2B5EF4-FFF2-40B4-BE49-F238E27FC236}">
                <a16:creationId xmlns:a16="http://schemas.microsoft.com/office/drawing/2014/main" id="{CC1F72B8-FB13-17E1-555B-C6EFE4F854D7}"/>
              </a:ext>
            </a:extLst>
          </p:cNvPr>
          <p:cNvCxnSpPr>
            <a:cxnSpLocks/>
            <a:stCxn id="17" idx="3"/>
            <a:endCxn id="4" idx="0"/>
          </p:cNvCxnSpPr>
          <p:nvPr/>
        </p:nvCxnSpPr>
        <p:spPr>
          <a:xfrm flipH="1">
            <a:off x="5117908" y="3435682"/>
            <a:ext cx="243532" cy="3541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BC0A6CE5-0A40-B3DF-144C-25ACE2B5944C}"/>
              </a:ext>
            </a:extLst>
          </p:cNvPr>
          <p:cNvCxnSpPr>
            <a:cxnSpLocks/>
            <a:stCxn id="18" idx="5"/>
            <a:endCxn id="5" idx="0"/>
          </p:cNvCxnSpPr>
          <p:nvPr/>
        </p:nvCxnSpPr>
        <p:spPr>
          <a:xfrm>
            <a:off x="7151866" y="3366873"/>
            <a:ext cx="136331" cy="4122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DE8DFB0-E151-94C8-4505-822C1FE4F550}"/>
              </a:ext>
            </a:extLst>
          </p:cNvPr>
          <p:cNvCxnSpPr>
            <a:cxnSpLocks/>
            <a:stCxn id="3" idx="3"/>
            <a:endCxn id="13" idx="7"/>
          </p:cNvCxnSpPr>
          <p:nvPr/>
        </p:nvCxnSpPr>
        <p:spPr>
          <a:xfrm flipH="1">
            <a:off x="6602740" y="2070552"/>
            <a:ext cx="419704" cy="20830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8E775463-6F79-ABD5-497B-E009D1ED04CE}"/>
              </a:ext>
            </a:extLst>
          </p:cNvPr>
          <p:cNvSpPr/>
          <p:nvPr/>
        </p:nvSpPr>
        <p:spPr>
          <a:xfrm>
            <a:off x="6111978" y="2194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D</a:t>
            </a:r>
          </a:p>
        </p:txBody>
      </p:sp>
      <p:sp>
        <p:nvSpPr>
          <p:cNvPr id="14" name="Rectangle 13">
            <a:extLst>
              <a:ext uri="{FF2B5EF4-FFF2-40B4-BE49-F238E27FC236}">
                <a16:creationId xmlns:a16="http://schemas.microsoft.com/office/drawing/2014/main" id="{34DE9164-5E5E-8A8B-2FE4-4B8A4C73FCDD}"/>
              </a:ext>
            </a:extLst>
          </p:cNvPr>
          <p:cNvSpPr/>
          <p:nvPr/>
        </p:nvSpPr>
        <p:spPr>
          <a:xfrm>
            <a:off x="5641063" y="3789818"/>
            <a:ext cx="55924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5" name="Straight Connector 14">
            <a:extLst>
              <a:ext uri="{FF2B5EF4-FFF2-40B4-BE49-F238E27FC236}">
                <a16:creationId xmlns:a16="http://schemas.microsoft.com/office/drawing/2014/main" id="{A8128DC1-12C6-D01A-43AA-1775C5388F51}"/>
              </a:ext>
            </a:extLst>
          </p:cNvPr>
          <p:cNvCxnSpPr>
            <a:cxnSpLocks/>
            <a:stCxn id="17" idx="5"/>
            <a:endCxn id="14" idx="0"/>
          </p:cNvCxnSpPr>
          <p:nvPr/>
        </p:nvCxnSpPr>
        <p:spPr>
          <a:xfrm>
            <a:off x="5768001" y="3435682"/>
            <a:ext cx="152686" cy="354136"/>
          </a:xfrm>
          <a:prstGeom prst="line">
            <a:avLst/>
          </a:prstGeom>
        </p:spPr>
        <p:style>
          <a:lnRef idx="2">
            <a:schemeClr val="dk1"/>
          </a:lnRef>
          <a:fillRef idx="0">
            <a:schemeClr val="dk1"/>
          </a:fillRef>
          <a:effectRef idx="1">
            <a:schemeClr val="dk1"/>
          </a:effectRef>
          <a:fontRef idx="minor">
            <a:schemeClr val="tx1"/>
          </a:fontRef>
        </p:style>
      </p:cxnSp>
      <p:sp>
        <p:nvSpPr>
          <p:cNvPr id="17" name="Flowchart: Connector 16">
            <a:extLst>
              <a:ext uri="{FF2B5EF4-FFF2-40B4-BE49-F238E27FC236}">
                <a16:creationId xmlns:a16="http://schemas.microsoft.com/office/drawing/2014/main" id="{10ECD666-4E75-56CF-2A39-8D5D9A580392}"/>
              </a:ext>
            </a:extLst>
          </p:cNvPr>
          <p:cNvSpPr/>
          <p:nvPr/>
        </p:nvSpPr>
        <p:spPr>
          <a:xfrm>
            <a:off x="5277239" y="29468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B</a:t>
            </a:r>
          </a:p>
        </p:txBody>
      </p:sp>
      <p:sp>
        <p:nvSpPr>
          <p:cNvPr id="18" name="Flowchart: Connector 17">
            <a:extLst>
              <a:ext uri="{FF2B5EF4-FFF2-40B4-BE49-F238E27FC236}">
                <a16:creationId xmlns:a16="http://schemas.microsoft.com/office/drawing/2014/main" id="{66E7BF04-FF60-377E-BEF3-2A9D156CB0C6}"/>
              </a:ext>
            </a:extLst>
          </p:cNvPr>
          <p:cNvSpPr/>
          <p:nvPr/>
        </p:nvSpPr>
        <p:spPr>
          <a:xfrm>
            <a:off x="6661104" y="28780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F</a:t>
            </a:r>
          </a:p>
        </p:txBody>
      </p:sp>
      <p:sp>
        <p:nvSpPr>
          <p:cNvPr id="19" name="Flowchart: Connector 18">
            <a:extLst>
              <a:ext uri="{FF2B5EF4-FFF2-40B4-BE49-F238E27FC236}">
                <a16:creationId xmlns:a16="http://schemas.microsoft.com/office/drawing/2014/main" id="{764C68F9-BEEA-9868-04CA-55407CCFAEF5}"/>
              </a:ext>
            </a:extLst>
          </p:cNvPr>
          <p:cNvSpPr/>
          <p:nvPr/>
        </p:nvSpPr>
        <p:spPr>
          <a:xfrm>
            <a:off x="8044915" y="2185157"/>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20" name="Straight Connector 19">
            <a:extLst>
              <a:ext uri="{FF2B5EF4-FFF2-40B4-BE49-F238E27FC236}">
                <a16:creationId xmlns:a16="http://schemas.microsoft.com/office/drawing/2014/main" id="{B7E27EC5-C5AC-359D-12B0-EB35E4A952AD}"/>
              </a:ext>
            </a:extLst>
          </p:cNvPr>
          <p:cNvCxnSpPr>
            <a:cxnSpLocks/>
            <a:stCxn id="13" idx="3"/>
            <a:endCxn id="17" idx="7"/>
          </p:cNvCxnSpPr>
          <p:nvPr/>
        </p:nvCxnSpPr>
        <p:spPr>
          <a:xfrm flipH="1">
            <a:off x="5768001" y="2683821"/>
            <a:ext cx="428178" cy="34690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B586B95-1673-3C65-7382-2ED3B3B9EE4C}"/>
              </a:ext>
            </a:extLst>
          </p:cNvPr>
          <p:cNvCxnSpPr>
            <a:cxnSpLocks/>
            <a:stCxn id="13" idx="5"/>
            <a:endCxn id="18" idx="0"/>
          </p:cNvCxnSpPr>
          <p:nvPr/>
        </p:nvCxnSpPr>
        <p:spPr>
          <a:xfrm>
            <a:off x="6602740" y="2683821"/>
            <a:ext cx="345846" cy="19422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A23CE4C-FA07-9A23-249E-A9A65AFA335D}"/>
              </a:ext>
            </a:extLst>
          </p:cNvPr>
          <p:cNvCxnSpPr>
            <a:cxnSpLocks/>
            <a:stCxn id="3" idx="5"/>
            <a:endCxn id="19" idx="1"/>
          </p:cNvCxnSpPr>
          <p:nvPr/>
        </p:nvCxnSpPr>
        <p:spPr>
          <a:xfrm>
            <a:off x="7429005" y="2070552"/>
            <a:ext cx="700111" cy="198475"/>
          </a:xfrm>
          <a:prstGeom prst="line">
            <a:avLst/>
          </a:prstGeom>
        </p:spPr>
        <p:style>
          <a:lnRef idx="2">
            <a:schemeClr val="dk1"/>
          </a:lnRef>
          <a:fillRef idx="0">
            <a:schemeClr val="dk1"/>
          </a:fillRef>
          <a:effectRef idx="1">
            <a:schemeClr val="dk1"/>
          </a:effectRef>
          <a:fontRef idx="minor">
            <a:schemeClr val="tx1"/>
          </a:fontRef>
        </p:style>
      </p:cxnSp>
      <p:sp>
        <p:nvSpPr>
          <p:cNvPr id="894" name="Rectangle 893">
            <a:extLst>
              <a:ext uri="{FF2B5EF4-FFF2-40B4-BE49-F238E27FC236}">
                <a16:creationId xmlns:a16="http://schemas.microsoft.com/office/drawing/2014/main" id="{F95BA901-6A03-621D-E788-7237D5F673E2}"/>
              </a:ext>
            </a:extLst>
          </p:cNvPr>
          <p:cNvSpPr/>
          <p:nvPr/>
        </p:nvSpPr>
        <p:spPr>
          <a:xfrm>
            <a:off x="6353675" y="3789817"/>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95" name="Straight Connector 894">
            <a:extLst>
              <a:ext uri="{FF2B5EF4-FFF2-40B4-BE49-F238E27FC236}">
                <a16:creationId xmlns:a16="http://schemas.microsoft.com/office/drawing/2014/main" id="{A54817BB-9B21-08C3-10F4-0388F5AC01BF}"/>
              </a:ext>
            </a:extLst>
          </p:cNvPr>
          <p:cNvCxnSpPr>
            <a:cxnSpLocks/>
            <a:stCxn id="18" idx="3"/>
            <a:endCxn id="894" idx="0"/>
          </p:cNvCxnSpPr>
          <p:nvPr/>
        </p:nvCxnSpPr>
        <p:spPr>
          <a:xfrm flipH="1">
            <a:off x="6631073" y="3366873"/>
            <a:ext cx="114232" cy="422944"/>
          </a:xfrm>
          <a:prstGeom prst="line">
            <a:avLst/>
          </a:prstGeom>
        </p:spPr>
        <p:style>
          <a:lnRef idx="2">
            <a:schemeClr val="dk1"/>
          </a:lnRef>
          <a:fillRef idx="0">
            <a:schemeClr val="dk1"/>
          </a:fillRef>
          <a:effectRef idx="1">
            <a:schemeClr val="dk1"/>
          </a:effectRef>
          <a:fontRef idx="minor">
            <a:schemeClr val="tx1"/>
          </a:fontRef>
        </p:style>
      </p:cxnSp>
      <p:sp>
        <p:nvSpPr>
          <p:cNvPr id="901" name="Rectangle 900">
            <a:extLst>
              <a:ext uri="{FF2B5EF4-FFF2-40B4-BE49-F238E27FC236}">
                <a16:creationId xmlns:a16="http://schemas.microsoft.com/office/drawing/2014/main" id="{38677A44-B5EB-105D-56A4-84262013B1A7}"/>
              </a:ext>
            </a:extLst>
          </p:cNvPr>
          <p:cNvSpPr/>
          <p:nvPr/>
        </p:nvSpPr>
        <p:spPr>
          <a:xfrm>
            <a:off x="8390362" y="3124420"/>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2" name="Straight Connector 901">
            <a:extLst>
              <a:ext uri="{FF2B5EF4-FFF2-40B4-BE49-F238E27FC236}">
                <a16:creationId xmlns:a16="http://schemas.microsoft.com/office/drawing/2014/main" id="{AF1792DF-0E24-7118-2A50-35A30E7837D4}"/>
              </a:ext>
            </a:extLst>
          </p:cNvPr>
          <p:cNvCxnSpPr>
            <a:cxnSpLocks/>
            <a:stCxn id="19" idx="5"/>
            <a:endCxn id="901" idx="0"/>
          </p:cNvCxnSpPr>
          <p:nvPr/>
        </p:nvCxnSpPr>
        <p:spPr>
          <a:xfrm>
            <a:off x="8535677" y="2673987"/>
            <a:ext cx="120438" cy="450433"/>
          </a:xfrm>
          <a:prstGeom prst="line">
            <a:avLst/>
          </a:prstGeom>
        </p:spPr>
        <p:style>
          <a:lnRef idx="2">
            <a:schemeClr val="dk1"/>
          </a:lnRef>
          <a:fillRef idx="0">
            <a:schemeClr val="dk1"/>
          </a:fillRef>
          <a:effectRef idx="1">
            <a:schemeClr val="dk1"/>
          </a:effectRef>
          <a:fontRef idx="minor">
            <a:schemeClr val="tx1"/>
          </a:fontRef>
        </p:style>
      </p:cxnSp>
      <p:sp>
        <p:nvSpPr>
          <p:cNvPr id="903" name="Rectangle 902">
            <a:extLst>
              <a:ext uri="{FF2B5EF4-FFF2-40B4-BE49-F238E27FC236}">
                <a16:creationId xmlns:a16="http://schemas.microsoft.com/office/drawing/2014/main" id="{720EC555-626E-723C-20DA-F16EED937A2B}"/>
              </a:ext>
            </a:extLst>
          </p:cNvPr>
          <p:cNvSpPr/>
          <p:nvPr/>
        </p:nvSpPr>
        <p:spPr>
          <a:xfrm>
            <a:off x="7694758" y="3123550"/>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4" name="Straight Connector 903">
            <a:extLst>
              <a:ext uri="{FF2B5EF4-FFF2-40B4-BE49-F238E27FC236}">
                <a16:creationId xmlns:a16="http://schemas.microsoft.com/office/drawing/2014/main" id="{0412E669-F4E5-88AA-9396-9390E5A2BE8A}"/>
              </a:ext>
            </a:extLst>
          </p:cNvPr>
          <p:cNvCxnSpPr>
            <a:cxnSpLocks/>
            <a:stCxn id="19" idx="3"/>
            <a:endCxn id="903" idx="0"/>
          </p:cNvCxnSpPr>
          <p:nvPr/>
        </p:nvCxnSpPr>
        <p:spPr>
          <a:xfrm flipH="1">
            <a:off x="7972156" y="2673987"/>
            <a:ext cx="156960" cy="449563"/>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2829F4BB-8C5D-92A3-7271-3A88BB0A680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112</a:t>
            </a:r>
          </a:p>
        </p:txBody>
      </p:sp>
    </p:spTree>
    <p:extLst>
      <p:ext uri="{BB962C8B-B14F-4D97-AF65-F5344CB8AC3E}">
        <p14:creationId xmlns:p14="http://schemas.microsoft.com/office/powerpoint/2010/main" val="2804518719"/>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30"/>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TreeSet&lt;E&gt; quản lý một đối tượng TreeMap&lt;E,Object&gt; nội bộ - internalMap. Tất cả các hoạt động trên TreeSet đều được thực hiện trên internalMap.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10" name="Rectangle 9">
            <a:extLst>
              <a:ext uri="{FF2B5EF4-FFF2-40B4-BE49-F238E27FC236}">
                <a16:creationId xmlns:a16="http://schemas.microsoft.com/office/drawing/2014/main" id="{68E831F0-81FC-C2BF-281E-8BDC4EFFC4A7}"/>
              </a:ext>
            </a:extLst>
          </p:cNvPr>
          <p:cNvSpPr/>
          <p:nvPr/>
        </p:nvSpPr>
        <p:spPr>
          <a:xfrm>
            <a:off x="3432461" y="4577715"/>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TreeSet</a:t>
            </a:r>
          </a:p>
        </p:txBody>
      </p:sp>
      <p:pic>
        <p:nvPicPr>
          <p:cNvPr id="3" name="Picture 2" descr="A diagram of a network&#10;&#10;Description automatically generated">
            <a:extLst>
              <a:ext uri="{FF2B5EF4-FFF2-40B4-BE49-F238E27FC236}">
                <a16:creationId xmlns:a16="http://schemas.microsoft.com/office/drawing/2014/main" id="{413FC5A3-C666-DD50-ACDB-C92DB06A76C7}"/>
              </a:ext>
            </a:extLst>
          </p:cNvPr>
          <p:cNvPicPr>
            <a:picLocks noChangeAspect="1"/>
          </p:cNvPicPr>
          <p:nvPr/>
        </p:nvPicPr>
        <p:blipFill>
          <a:blip r:embed="rId3"/>
          <a:stretch>
            <a:fillRect/>
          </a:stretch>
        </p:blipFill>
        <p:spPr>
          <a:xfrm>
            <a:off x="2161221" y="2036925"/>
            <a:ext cx="4821558" cy="2540790"/>
          </a:xfrm>
          <a:prstGeom prst="rect">
            <a:avLst/>
          </a:prstGeom>
        </p:spPr>
      </p:pic>
      <p:sp>
        <p:nvSpPr>
          <p:cNvPr id="4" name="Google Shape;757;p36">
            <a:extLst>
              <a:ext uri="{FF2B5EF4-FFF2-40B4-BE49-F238E27FC236}">
                <a16:creationId xmlns:a16="http://schemas.microsoft.com/office/drawing/2014/main" id="{7DC0B32B-474E-2801-69DC-27CB34DAC0E6}"/>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TreeSet Works Internally in Java</a:t>
            </a:r>
          </a:p>
          <a:p>
            <a:pPr marL="0" indent="0"/>
            <a:endParaRPr lang="en-US" sz="1200">
              <a:latin typeface="Nunito" pitchFamily="2" charset="-93"/>
            </a:endParaRPr>
          </a:p>
        </p:txBody>
      </p:sp>
      <p:sp>
        <p:nvSpPr>
          <p:cNvPr id="6" name="TextBox 5">
            <a:extLst>
              <a:ext uri="{FF2B5EF4-FFF2-40B4-BE49-F238E27FC236}">
                <a16:creationId xmlns:a16="http://schemas.microsoft.com/office/drawing/2014/main" id="{1B4C3FE6-BDD9-CAFE-A6E9-F4784C40622E}"/>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113</a:t>
            </a:r>
          </a:p>
        </p:txBody>
      </p:sp>
    </p:spTree>
    <p:extLst>
      <p:ext uri="{BB962C8B-B14F-4D97-AF65-F5344CB8AC3E}">
        <p14:creationId xmlns:p14="http://schemas.microsoft.com/office/powerpoint/2010/main" val="8366072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132717"/>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HashMap: Từ Java 8, CTDL cây nhị phân tự cân bằng (Red-Black Tree / AVL Tree) được áp dụng để chứa các phần tử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7" name="Picture 6">
            <a:extLst>
              <a:ext uri="{FF2B5EF4-FFF2-40B4-BE49-F238E27FC236}">
                <a16:creationId xmlns:a16="http://schemas.microsoft.com/office/drawing/2014/main" id="{058CCA01-AAD1-9814-2C62-73C67F315C07}"/>
              </a:ext>
            </a:extLst>
          </p:cNvPr>
          <p:cNvPicPr>
            <a:picLocks noChangeAspect="1"/>
          </p:cNvPicPr>
          <p:nvPr/>
        </p:nvPicPr>
        <p:blipFill rotWithShape="1">
          <a:blip r:embed="rId3"/>
          <a:srcRect l="1562" t="1791" r="1262"/>
          <a:stretch/>
        </p:blipFill>
        <p:spPr>
          <a:xfrm>
            <a:off x="2446786" y="1880651"/>
            <a:ext cx="4250427" cy="2900098"/>
          </a:xfrm>
          <a:prstGeom prst="rect">
            <a:avLst/>
          </a:prstGeom>
          <a:ln>
            <a:noFill/>
          </a:ln>
          <a:effectLst>
            <a:outerShdw blurRad="292100" dist="139700" dir="2700000" algn="tl" rotWithShape="0">
              <a:srgbClr val="333333">
                <a:alpha val="65000"/>
              </a:srgbClr>
            </a:outerShdw>
          </a:effectLst>
        </p:spPr>
      </p:pic>
      <p:sp>
        <p:nvSpPr>
          <p:cNvPr id="3" name="Google Shape;757;p36">
            <a:extLst>
              <a:ext uri="{FF2B5EF4-FFF2-40B4-BE49-F238E27FC236}">
                <a16:creationId xmlns:a16="http://schemas.microsoft.com/office/drawing/2014/main" id="{F2DEB496-2B6F-D8BB-4848-8563E7A1C9AF}"/>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The Java HashMap Under the Hood</a:t>
            </a:r>
            <a:endParaRPr lang="en-US" sz="1200">
              <a:solidFill>
                <a:schemeClr val="dk1"/>
              </a:solidFill>
              <a:latin typeface="Nunito" pitchFamily="2" charset="-93"/>
            </a:endParaRPr>
          </a:p>
        </p:txBody>
      </p:sp>
      <p:sp>
        <p:nvSpPr>
          <p:cNvPr id="4" name="TextBox 3">
            <a:extLst>
              <a:ext uri="{FF2B5EF4-FFF2-40B4-BE49-F238E27FC236}">
                <a16:creationId xmlns:a16="http://schemas.microsoft.com/office/drawing/2014/main" id="{E5F4D9B3-6D98-A10D-6D4C-4F274BC55CF2}"/>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114</a:t>
            </a:r>
          </a:p>
        </p:txBody>
      </p:sp>
    </p:spTree>
    <p:extLst>
      <p:ext uri="{BB962C8B-B14F-4D97-AF65-F5344CB8AC3E}">
        <p14:creationId xmlns:p14="http://schemas.microsoft.com/office/powerpoint/2010/main" val="189679094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 LIBRARY</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Thư viện std::set được cài đặt bằng Red-Black Tree</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417820" y="1587949"/>
            <a:ext cx="8187562"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Tham khảo: </a:t>
            </a:r>
            <a:r>
              <a:rPr lang="en-US">
                <a:latin typeface="Nunito" pitchFamily="2" charset="-93"/>
                <a:hlinkClick r:id="rId3"/>
              </a:rPr>
              <a:t>cppreference.com - std::set</a:t>
            </a:r>
            <a:endParaRPr lang="vi-VN">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4D6E2B22-5716-EC6F-3737-CE76CB07B855}"/>
              </a:ext>
            </a:extLst>
          </p:cNvPr>
          <p:cNvPicPr>
            <a:picLocks noChangeAspect="1"/>
          </p:cNvPicPr>
          <p:nvPr/>
        </p:nvPicPr>
        <p:blipFill rotWithShape="1">
          <a:blip r:embed="rId4"/>
          <a:srcRect t="25535" b="25402"/>
          <a:stretch/>
        </p:blipFill>
        <p:spPr>
          <a:xfrm>
            <a:off x="4226792" y="2400253"/>
            <a:ext cx="3844017" cy="1742394"/>
          </a:xfrm>
          <a:prstGeom prst="rect">
            <a:avLst/>
          </a:prstGeom>
        </p:spPr>
      </p:pic>
      <p:pic>
        <p:nvPicPr>
          <p:cNvPr id="7" name="Picture 6" descr="A blue hexagon with white letters and white text&#10;&#10;Description automatically generated">
            <a:extLst>
              <a:ext uri="{FF2B5EF4-FFF2-40B4-BE49-F238E27FC236}">
                <a16:creationId xmlns:a16="http://schemas.microsoft.com/office/drawing/2014/main" id="{5CF894BE-22B1-1DD1-E040-A8C7F38B2B89}"/>
              </a:ext>
            </a:extLst>
          </p:cNvPr>
          <p:cNvPicPr>
            <a:picLocks noChangeAspect="1"/>
          </p:cNvPicPr>
          <p:nvPr/>
        </p:nvPicPr>
        <p:blipFill>
          <a:blip r:embed="rId5"/>
          <a:stretch>
            <a:fillRect/>
          </a:stretch>
        </p:blipFill>
        <p:spPr>
          <a:xfrm>
            <a:off x="1014944" y="2371943"/>
            <a:ext cx="1602484" cy="1799015"/>
          </a:xfrm>
          <a:prstGeom prst="rect">
            <a:avLst/>
          </a:prstGeom>
        </p:spPr>
      </p:pic>
      <p:sp>
        <p:nvSpPr>
          <p:cNvPr id="3" name="TextBox 2">
            <a:extLst>
              <a:ext uri="{FF2B5EF4-FFF2-40B4-BE49-F238E27FC236}">
                <a16:creationId xmlns:a16="http://schemas.microsoft.com/office/drawing/2014/main" id="{B0994898-2AAB-12E9-78C0-6EC773BEA5B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115</a:t>
            </a:r>
          </a:p>
        </p:txBody>
      </p:sp>
    </p:spTree>
    <p:extLst>
      <p:ext uri="{BB962C8B-B14F-4D97-AF65-F5344CB8AC3E}">
        <p14:creationId xmlns:p14="http://schemas.microsoft.com/office/powerpoint/2010/main" val="22439171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1093925"/>
            <a:ext cx="8460971" cy="114430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Bộ lập lịch tiến trình của nhân Linux được hợp nhất vào bản phát hành 2.6.23 (tháng 10 năm 2007)</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Quản lý bộ nhớ: Dùng để theo dõi phân đoạn bộ nhớ ảo của 1 tiến trình. </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penguin with a black and white background&#10;&#10;Description automatically generated">
            <a:extLst>
              <a:ext uri="{FF2B5EF4-FFF2-40B4-BE49-F238E27FC236}">
                <a16:creationId xmlns:a16="http://schemas.microsoft.com/office/drawing/2014/main" id="{DD2182E8-23C4-051E-5E6E-9F8BDBFB7B7E}"/>
              </a:ext>
            </a:extLst>
          </p:cNvPr>
          <p:cNvPicPr>
            <a:picLocks noChangeAspect="1"/>
          </p:cNvPicPr>
          <p:nvPr/>
        </p:nvPicPr>
        <p:blipFill>
          <a:blip r:embed="rId3"/>
          <a:stretch>
            <a:fillRect/>
          </a:stretch>
        </p:blipFill>
        <p:spPr>
          <a:xfrm>
            <a:off x="619161" y="3049118"/>
            <a:ext cx="2918125" cy="1409373"/>
          </a:xfrm>
          <a:prstGeom prst="rect">
            <a:avLst/>
          </a:prstGeom>
          <a:ln>
            <a:noFill/>
          </a:ln>
          <a:effectLst>
            <a:softEdge rad="112500"/>
          </a:effectLst>
        </p:spPr>
      </p:pic>
      <p:pic>
        <p:nvPicPr>
          <p:cNvPr id="8" name="Picture 7" descr="A screen shot of a computer&#10;&#10;Description automatically generated">
            <a:extLst>
              <a:ext uri="{FF2B5EF4-FFF2-40B4-BE49-F238E27FC236}">
                <a16:creationId xmlns:a16="http://schemas.microsoft.com/office/drawing/2014/main" id="{7FCF4462-4942-E70C-7885-36B58186A334}"/>
              </a:ext>
            </a:extLst>
          </p:cNvPr>
          <p:cNvPicPr>
            <a:picLocks noChangeAspect="1"/>
          </p:cNvPicPr>
          <p:nvPr/>
        </p:nvPicPr>
        <p:blipFill>
          <a:blip r:embed="rId4"/>
          <a:stretch>
            <a:fillRect/>
          </a:stretch>
        </p:blipFill>
        <p:spPr>
          <a:xfrm>
            <a:off x="4136858" y="2535285"/>
            <a:ext cx="4152899" cy="2336007"/>
          </a:xfrm>
          <a:prstGeom prst="rect">
            <a:avLst/>
          </a:prstGeom>
        </p:spPr>
      </p:pic>
      <p:sp>
        <p:nvSpPr>
          <p:cNvPr id="4" name="TextBox 3">
            <a:extLst>
              <a:ext uri="{FF2B5EF4-FFF2-40B4-BE49-F238E27FC236}">
                <a16:creationId xmlns:a16="http://schemas.microsoft.com/office/drawing/2014/main" id="{0E46002A-01ED-3541-B19E-F4E8E4C5D97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116</a:t>
            </a:r>
          </a:p>
        </p:txBody>
      </p:sp>
    </p:spTree>
    <p:extLst>
      <p:ext uri="{BB962C8B-B14F-4D97-AF65-F5344CB8AC3E}">
        <p14:creationId xmlns:p14="http://schemas.microsoft.com/office/powerpoint/2010/main" val="1156400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973364"/>
            <a:ext cx="8460971" cy="159838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Nó quản lý CPU với mục đích tối đa hóa mức sử dụng trung bình. CFS thể hiện các nhiệm vụ trong một cây và tìm ra nhiệm vụ nào sẽ chạy tiếp theo .</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CFS lưu trữ từng tác vụ trong Red-Black Tree theo virtual run time (vruntime). CFS sẽ chọn tác vụ tác vụ được lưu trữ tại node ngoài cùng bên trái (có vruntime nhỏ nhất) để thực thi tiếp theo</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3" name="Picture 2" descr="A screen shot of a computer&#10;&#10;Description automatically generated">
            <a:extLst>
              <a:ext uri="{FF2B5EF4-FFF2-40B4-BE49-F238E27FC236}">
                <a16:creationId xmlns:a16="http://schemas.microsoft.com/office/drawing/2014/main" id="{B25CFE2A-1AA0-3AB2-C29D-67F928F7DD3D}"/>
              </a:ext>
            </a:extLst>
          </p:cNvPr>
          <p:cNvPicPr>
            <a:picLocks noChangeAspect="1"/>
          </p:cNvPicPr>
          <p:nvPr/>
        </p:nvPicPr>
        <p:blipFill>
          <a:blip r:embed="rId3"/>
          <a:stretch>
            <a:fillRect/>
          </a:stretch>
        </p:blipFill>
        <p:spPr>
          <a:xfrm>
            <a:off x="2696669" y="2571750"/>
            <a:ext cx="3822362" cy="2150079"/>
          </a:xfrm>
          <a:prstGeom prst="rect">
            <a:avLst/>
          </a:prstGeom>
        </p:spPr>
      </p:pic>
      <p:sp>
        <p:nvSpPr>
          <p:cNvPr id="4" name="Google Shape;757;p36">
            <a:extLst>
              <a:ext uri="{FF2B5EF4-FFF2-40B4-BE49-F238E27FC236}">
                <a16:creationId xmlns:a16="http://schemas.microsoft.com/office/drawing/2014/main" id="{BF3B7ED5-5B81-FAA6-E734-FCE08312EFF7}"/>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4"/>
              </a:rPr>
              <a:t>Completely Fair Scheduler</a:t>
            </a:r>
            <a:endParaRPr lang="en-US" sz="1200">
              <a:solidFill>
                <a:schemeClr val="dk1"/>
              </a:solidFill>
              <a:latin typeface="Nunito" pitchFamily="2" charset="-93"/>
            </a:endParaRPr>
          </a:p>
        </p:txBody>
      </p:sp>
      <p:sp>
        <p:nvSpPr>
          <p:cNvPr id="6" name="TextBox 5">
            <a:extLst>
              <a:ext uri="{FF2B5EF4-FFF2-40B4-BE49-F238E27FC236}">
                <a16:creationId xmlns:a16="http://schemas.microsoft.com/office/drawing/2014/main" id="{53BD1500-6F22-852D-01E1-4F182B14EF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117</a:t>
            </a:r>
          </a:p>
        </p:txBody>
      </p:sp>
    </p:spTree>
    <p:extLst>
      <p:ext uri="{BB962C8B-B14F-4D97-AF65-F5344CB8AC3E}">
        <p14:creationId xmlns:p14="http://schemas.microsoft.com/office/powerpoint/2010/main" val="199471512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MACHINE LEARNING</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Được dùng với mục đích tăng hiệu suất các mô hình Machine Learning.</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graph with many small colored dots&#10;&#10;Description automatically generated with medium confidence">
            <a:extLst>
              <a:ext uri="{FF2B5EF4-FFF2-40B4-BE49-F238E27FC236}">
                <a16:creationId xmlns:a16="http://schemas.microsoft.com/office/drawing/2014/main" id="{81E8C2C1-BE8F-6B98-278B-9A7622B7C569}"/>
              </a:ext>
            </a:extLst>
          </p:cNvPr>
          <p:cNvPicPr>
            <a:picLocks noChangeAspect="1"/>
          </p:cNvPicPr>
          <p:nvPr/>
        </p:nvPicPr>
        <p:blipFill rotWithShape="1">
          <a:blip r:embed="rId3"/>
          <a:srcRect l="6061" t="4665" r="5959" b="3569"/>
          <a:stretch/>
        </p:blipFill>
        <p:spPr>
          <a:xfrm>
            <a:off x="2935298" y="1675751"/>
            <a:ext cx="3273397" cy="2560671"/>
          </a:xfrm>
          <a:prstGeom prst="rect">
            <a:avLst/>
          </a:prstGeom>
          <a:ln>
            <a:noFill/>
          </a:ln>
          <a:effectLst>
            <a:outerShdw blurRad="292100" dist="139700" dir="2700000" algn="tl" rotWithShape="0">
              <a:srgbClr val="333333">
                <a:alpha val="65000"/>
              </a:srgbClr>
            </a:outerShdw>
          </a:effectLst>
        </p:spPr>
      </p:pic>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2" y="4313857"/>
            <a:ext cx="8460971"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Áp dụng Red-Black Tree vào thuật toán K-Mean Clustering để giảm độ phức tạp về thời gian. </a:t>
            </a:r>
            <a:endParaRPr lang="vi-VN">
              <a:latin typeface="Nunito" pitchFamily="2" charset="-93"/>
            </a:endParaRPr>
          </a:p>
        </p:txBody>
      </p:sp>
      <p:sp>
        <p:nvSpPr>
          <p:cNvPr id="3" name="TextBox 2">
            <a:extLst>
              <a:ext uri="{FF2B5EF4-FFF2-40B4-BE49-F238E27FC236}">
                <a16:creationId xmlns:a16="http://schemas.microsoft.com/office/drawing/2014/main" id="{7536C927-823E-4FBB-8274-51EF37E02F9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118</a:t>
            </a:r>
          </a:p>
        </p:txBody>
      </p:sp>
    </p:spTree>
    <p:extLst>
      <p:ext uri="{BB962C8B-B14F-4D97-AF65-F5344CB8AC3E}">
        <p14:creationId xmlns:p14="http://schemas.microsoft.com/office/powerpoint/2010/main" val="482538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09490" y="502920"/>
            <a:ext cx="8492996" cy="440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b="1">
                <a:latin typeface="Nunito Black" pitchFamily="2" charset="-93"/>
              </a:rPr>
              <a:t>Java Collections Framework: </a:t>
            </a:r>
            <a:r>
              <a:rPr lang="en-US">
                <a:latin typeface="Nunito" pitchFamily="2" charset="-93"/>
              </a:rPr>
              <a:t>TreeMap, TreeSet, HashMap - </a:t>
            </a:r>
            <a:r>
              <a:rPr lang="en-US" b="1">
                <a:latin typeface="Nunito Black" pitchFamily="2" charset="-93"/>
              </a:rPr>
              <a:t>C++ Library</a:t>
            </a:r>
            <a:r>
              <a:rPr lang="en-US">
                <a:latin typeface="Nunito Black" pitchFamily="2" charset="-93"/>
              </a:rPr>
              <a:t>: </a:t>
            </a:r>
            <a:r>
              <a:rPr lang="en-US">
                <a:latin typeface="Nunito" pitchFamily="2" charset="-93"/>
              </a:rPr>
              <a:t>Set</a:t>
            </a:r>
          </a:p>
          <a:p>
            <a:pPr marL="285750" indent="-285750">
              <a:lnSpc>
                <a:spcPct val="150000"/>
              </a:lnSpc>
              <a:buFont typeface="Arial" panose="020B0604020202020204" pitchFamily="34" charset="0"/>
              <a:buChar char="•"/>
            </a:pPr>
            <a:r>
              <a:rPr lang="en-US" b="1">
                <a:latin typeface="Nunito Black" pitchFamily="2" charset="-93"/>
              </a:rPr>
              <a:t>Linux Kernel</a:t>
            </a:r>
            <a:r>
              <a:rPr lang="en-US">
                <a:latin typeface="Nunito Black" pitchFamily="2" charset="-93"/>
              </a:rPr>
              <a:t>: </a:t>
            </a:r>
            <a:r>
              <a:rPr lang="en-US">
                <a:latin typeface="Nunito" pitchFamily="2" charset="-93"/>
              </a:rPr>
              <a:t>Completely Fair Scheduler (CFS), Memory Management</a:t>
            </a:r>
          </a:p>
          <a:p>
            <a:pPr marL="285750" indent="-285750">
              <a:lnSpc>
                <a:spcPct val="150000"/>
              </a:lnSpc>
              <a:buFont typeface="Arial" panose="020B0604020202020204" pitchFamily="34" charset="0"/>
              <a:buChar char="•"/>
            </a:pPr>
            <a:r>
              <a:rPr lang="en-US" b="1">
                <a:latin typeface="Nunito Black" pitchFamily="2" charset="-93"/>
              </a:rPr>
              <a:t>Machine Learning</a:t>
            </a:r>
            <a:r>
              <a:rPr lang="en-US">
                <a:latin typeface="Nunito" pitchFamily="2" charset="-93"/>
              </a:rPr>
              <a:t>: K Mean Clustering, 1 số thuật toán Máy học</a:t>
            </a:r>
          </a:p>
          <a:p>
            <a:pPr marL="285750" indent="-285750">
              <a:lnSpc>
                <a:spcPct val="150000"/>
              </a:lnSpc>
              <a:buFont typeface="Arial" panose="020B0604020202020204" pitchFamily="34" charset="0"/>
              <a:buChar char="•"/>
            </a:pPr>
            <a:r>
              <a:rPr lang="en-US" b="1">
                <a:latin typeface="Nunito Black" pitchFamily="2" charset="-93"/>
              </a:rPr>
              <a:t>Database Engines</a:t>
            </a:r>
            <a:r>
              <a:rPr lang="en-US">
                <a:latin typeface="Nunito Black" pitchFamily="2" charset="-93"/>
              </a:rPr>
              <a:t>: </a:t>
            </a:r>
            <a:r>
              <a:rPr lang="en-US">
                <a:latin typeface="Nunito" pitchFamily="2" charset="-93"/>
              </a:rPr>
              <a:t>Database Indexing - Dùng để lập chỉ mục (indexing) trog cơ sở dữ liệu và hỗ trợ tìm kiếm, thêm, xóa. Được dùng để indexing tables trong HQTCSDL MySQL</a:t>
            </a:r>
          </a:p>
          <a:p>
            <a:pPr marL="285750" indent="-285750">
              <a:lnSpc>
                <a:spcPct val="150000"/>
              </a:lnSpc>
              <a:buFont typeface="Arial" panose="020B0604020202020204" pitchFamily="34" charset="0"/>
              <a:buChar char="•"/>
            </a:pPr>
            <a:r>
              <a:rPr lang="en-US" b="1">
                <a:latin typeface="Nunito Black" pitchFamily="2" charset="-93"/>
              </a:rPr>
              <a:t>Functional Programming</a:t>
            </a:r>
            <a:r>
              <a:rPr lang="en-US">
                <a:latin typeface="Nunito" pitchFamily="2" charset="-93"/>
              </a:rPr>
              <a:t>: Red-Black Tree là CTDL ổn định nhất, được sử dụng để xây dựng array, sets, có khả năng giữ lại phiên bản trước đó sau khi mỗi lần cập nhật</a:t>
            </a:r>
          </a:p>
          <a:p>
            <a:pPr marL="285750" indent="-285750">
              <a:lnSpc>
                <a:spcPct val="150000"/>
              </a:lnSpc>
              <a:buFont typeface="Arial" panose="020B0604020202020204" pitchFamily="34" charset="0"/>
              <a:buChar char="•"/>
            </a:pPr>
            <a:r>
              <a:rPr lang="en-US" b="1">
                <a:latin typeface="Nunito Black" pitchFamily="2" charset="-93"/>
              </a:rPr>
              <a:t>Tango Tree</a:t>
            </a:r>
            <a:r>
              <a:rPr lang="en-US">
                <a:latin typeface="Nunito Black" pitchFamily="2" charset="-93"/>
              </a:rPr>
              <a:t>:</a:t>
            </a:r>
            <a:r>
              <a:rPr lang="en-US">
                <a:latin typeface="Nunito" pitchFamily="2" charset="-93"/>
              </a:rPr>
              <a:t> Sử dụng Red-Black Tree như một phần trong xây dựng CTDL</a:t>
            </a:r>
          </a:p>
          <a:p>
            <a:pPr marL="285750" indent="-285750">
              <a:lnSpc>
                <a:spcPct val="150000"/>
              </a:lnSpc>
              <a:buFont typeface="Arial" panose="020B0604020202020204" pitchFamily="34" charset="0"/>
              <a:buChar char="•"/>
            </a:pPr>
            <a:r>
              <a:rPr lang="en-US" b="1">
                <a:latin typeface="Nunito Black" pitchFamily="2" charset="-93"/>
              </a:rPr>
              <a:t>Text Editors</a:t>
            </a:r>
            <a:r>
              <a:rPr lang="en-US">
                <a:latin typeface="Nunito Black" pitchFamily="2" charset="-93"/>
              </a:rPr>
              <a:t>:</a:t>
            </a:r>
            <a:r>
              <a:rPr lang="en-US">
                <a:latin typeface="Nunito" pitchFamily="2" charset="-93"/>
              </a:rPr>
              <a:t> Hỗ trợ thao tác Undo, Redo trong cá trình soạn thảo văn bản</a:t>
            </a:r>
          </a:p>
          <a:p>
            <a:pPr marL="285750" indent="-285750">
              <a:lnSpc>
                <a:spcPct val="150000"/>
              </a:lnSpc>
              <a:buFont typeface="Arial" panose="020B0604020202020204" pitchFamily="34" charset="0"/>
              <a:buChar char="•"/>
            </a:pPr>
            <a:r>
              <a:rPr lang="en-US" b="1">
                <a:latin typeface="Nunito Black" pitchFamily="2" charset="-93"/>
              </a:rPr>
              <a:t>Graph Algorithms</a:t>
            </a:r>
            <a:r>
              <a:rPr lang="en-US">
                <a:latin typeface="Nunito Black" pitchFamily="2" charset="-93"/>
              </a:rPr>
              <a:t>: </a:t>
            </a:r>
            <a:r>
              <a:rPr lang="en-US">
                <a:latin typeface="Nunito" pitchFamily="2" charset="-93"/>
              </a:rPr>
              <a:t>Hỗ trợ trong triển khai thuật toán tìm đường đi ngắn nhất Dijkstra</a:t>
            </a:r>
          </a:p>
          <a:p>
            <a:pPr marL="285750" indent="-285750">
              <a:lnSpc>
                <a:spcPct val="150000"/>
              </a:lnSpc>
              <a:buFont typeface="Arial" panose="020B0604020202020204" pitchFamily="34" charset="0"/>
              <a:buChar char="•"/>
            </a:pPr>
            <a:r>
              <a:rPr lang="en-US" b="1">
                <a:latin typeface="Nunito Black" pitchFamily="2" charset="-93"/>
              </a:rPr>
              <a:t>Crytography Algorithms</a:t>
            </a:r>
            <a:r>
              <a:rPr lang="en-US">
                <a:latin typeface="Nunito" pitchFamily="2" charset="-93"/>
              </a:rPr>
              <a:t>: Hash Tree, Merkle Tree</a:t>
            </a:r>
          </a:p>
          <a:p>
            <a:pPr marL="285750" indent="-285750">
              <a:lnSpc>
                <a:spcPct val="150000"/>
              </a:lnSpc>
              <a:buFont typeface="Arial" panose="020B0604020202020204" pitchFamily="34" charset="0"/>
              <a:buChar char="•"/>
            </a:pPr>
            <a:r>
              <a:rPr lang="en-US" b="1">
                <a:latin typeface="Nunito Black" pitchFamily="2" charset="-93"/>
              </a:rPr>
              <a:t>Digital Signal Processing Algorithms</a:t>
            </a:r>
            <a:r>
              <a:rPr lang="en-US">
                <a:latin typeface="Nunito Black" pitchFamily="2" charset="-93"/>
              </a:rPr>
              <a:t>: </a:t>
            </a:r>
            <a:r>
              <a:rPr lang="en-US">
                <a:latin typeface="Nunito" pitchFamily="2" charset="-93"/>
              </a:rPr>
              <a:t>Wavelet Tree </a:t>
            </a:r>
          </a:p>
          <a:p>
            <a:pPr marL="285750" indent="-285750">
              <a:lnSpc>
                <a:spcPct val="150000"/>
              </a:lnSpc>
              <a:buFont typeface="Arial" panose="020B0604020202020204" pitchFamily="34" charset="0"/>
              <a:buChar char="•"/>
            </a:pPr>
            <a:r>
              <a:rPr lang="en-US">
                <a:latin typeface="Nunito Black" pitchFamily="2" charset="-93"/>
              </a:rPr>
              <a:t>Geometric Computation, Network Routing…..</a:t>
            </a:r>
          </a:p>
        </p:txBody>
      </p:sp>
      <p:sp>
        <p:nvSpPr>
          <p:cNvPr id="3" name="Google Shape;757;p36">
            <a:extLst>
              <a:ext uri="{FF2B5EF4-FFF2-40B4-BE49-F238E27FC236}">
                <a16:creationId xmlns:a16="http://schemas.microsoft.com/office/drawing/2014/main" id="{835F5C71-978E-BBE2-5F65-C8CBBE1E0C1C}"/>
              </a:ext>
            </a:extLst>
          </p:cNvPr>
          <p:cNvSpPr txBox="1">
            <a:spLocks noGrp="1"/>
          </p:cNvSpPr>
          <p:nvPr>
            <p:ph type="subTitle" idx="1"/>
          </p:nvPr>
        </p:nvSpPr>
        <p:spPr>
          <a:xfrm>
            <a:off x="266100" y="4780749"/>
            <a:ext cx="8683500"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a:t>
            </a:r>
            <a:r>
              <a:rPr lang="vi-VN" sz="1200">
                <a:latin typeface="Nunito" pitchFamily="2" charset="-93"/>
                <a:hlinkClick r:id="rId3"/>
              </a:rPr>
              <a:t>https://www.geeksforgeeks.org/applications-advantages-and-disadvantages-of-red-black-tree/?ref=lbp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D865964-159F-114B-9E13-9E8010FB647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119</a:t>
            </a:r>
          </a:p>
        </p:txBody>
      </p:sp>
    </p:spTree>
    <p:extLst>
      <p:ext uri="{BB962C8B-B14F-4D97-AF65-F5344CB8AC3E}">
        <p14:creationId xmlns:p14="http://schemas.microsoft.com/office/powerpoint/2010/main" val="1978442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7600" y="1809716"/>
            <a:ext cx="4607073"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ĐỊNH NGHĨA -</a:t>
            </a:r>
            <a:br>
              <a:rPr lang="vi-VN"/>
            </a:br>
            <a:r>
              <a:rPr lang="vi-VN"/>
              <a:t>QUY TẮC</a:t>
            </a:r>
            <a:endParaRPr/>
          </a:p>
        </p:txBody>
      </p:sp>
      <p:sp>
        <p:nvSpPr>
          <p:cNvPr id="757" name="Google Shape;757;p36"/>
          <p:cNvSpPr txBox="1">
            <a:spLocks noGrp="1"/>
          </p:cNvSpPr>
          <p:nvPr>
            <p:ph type="subTitle" idx="1"/>
          </p:nvPr>
        </p:nvSpPr>
        <p:spPr>
          <a:xfrm>
            <a:off x="567600" y="4045700"/>
            <a:ext cx="8137200" cy="4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Định nghĩa</a:t>
            </a:r>
            <a:r>
              <a:rPr lang="vi-VN">
                <a:latin typeface="Nunito" pitchFamily="2" charset="-93"/>
              </a:rPr>
              <a:t>, lịch sử hình thành cây đỏ đen</a:t>
            </a:r>
            <a:r>
              <a:rPr lang="en">
                <a:latin typeface="Nunito" pitchFamily="2" charset="-93"/>
              </a:rPr>
              <a:t> và</a:t>
            </a:r>
            <a:r>
              <a:rPr lang="vi-VN">
                <a:latin typeface="Nunito" pitchFamily="2" charset="-93"/>
              </a:rPr>
              <a:t> quy tắc mà cây thực hiện tự cân bằng</a:t>
            </a:r>
            <a:endParaRPr>
              <a:latin typeface="Nunito" pitchFamily="2" charset="-93"/>
            </a:endParaRPr>
          </a:p>
        </p:txBody>
      </p:sp>
      <p:sp>
        <p:nvSpPr>
          <p:cNvPr id="758" name="Google Shape;758;p36"/>
          <p:cNvSpPr txBox="1">
            <a:spLocks noGrp="1"/>
          </p:cNvSpPr>
          <p:nvPr>
            <p:ph type="title" idx="2"/>
          </p:nvPr>
        </p:nvSpPr>
        <p:spPr>
          <a:xfrm>
            <a:off x="567600" y="937103"/>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2</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644" r="-425"/>
          <a:stretch/>
        </p:blipFill>
        <p:spPr>
          <a:xfrm>
            <a:off x="5359480" y="1295370"/>
            <a:ext cx="3530991" cy="255275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0EC68A7-AC9D-C5FC-2E02-6201C8F023E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12</a:t>
            </a:r>
          </a:p>
        </p:txBody>
      </p:sp>
      <p:sp>
        <p:nvSpPr>
          <p:cNvPr id="4" name="Google Shape;536;p33">
            <a:extLst>
              <a:ext uri="{FF2B5EF4-FFF2-40B4-BE49-F238E27FC236}">
                <a16:creationId xmlns:a16="http://schemas.microsoft.com/office/drawing/2014/main" id="{E39545D7-D206-BB0A-9DD8-E1DA9DBD0B3F}"/>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Google Shape;536;p33">
            <a:extLst>
              <a:ext uri="{FF2B5EF4-FFF2-40B4-BE49-F238E27FC236}">
                <a16:creationId xmlns:a16="http://schemas.microsoft.com/office/drawing/2014/main" id="{19107A09-CCB4-A187-7396-CAA1872DE90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250701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070468"/>
            <a:ext cx="4740900" cy="1002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BIỂN THỂ</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Biến thể của CTDL Red-Black Tree</a:t>
            </a:r>
            <a:endParaRPr>
              <a:latin typeface="Nunito" pitchFamily="2" charset="-93"/>
            </a:endParaRPr>
          </a:p>
        </p:txBody>
      </p:sp>
      <p:sp>
        <p:nvSpPr>
          <p:cNvPr id="758" name="Google Shape;758;p36"/>
          <p:cNvSpPr txBox="1">
            <a:spLocks noGrp="1"/>
          </p:cNvSpPr>
          <p:nvPr>
            <p:ph type="title" idx="2"/>
          </p:nvPr>
        </p:nvSpPr>
        <p:spPr>
          <a:xfrm>
            <a:off x="525688" y="78444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6</a:t>
            </a:r>
            <a:endParaRPr/>
          </a:p>
        </p:txBody>
      </p:sp>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pic>
        <p:nvPicPr>
          <p:cNvPr id="4" name="Picture 3" descr="A diagram of a network&#10;&#10;Description automatically generated">
            <a:extLst>
              <a:ext uri="{FF2B5EF4-FFF2-40B4-BE49-F238E27FC236}">
                <a16:creationId xmlns:a16="http://schemas.microsoft.com/office/drawing/2014/main" id="{EA7AC922-03C0-2FC7-5362-9A28C1CA37C8}"/>
              </a:ext>
            </a:extLst>
          </p:cNvPr>
          <p:cNvPicPr>
            <a:picLocks noChangeAspect="1"/>
          </p:cNvPicPr>
          <p:nvPr/>
        </p:nvPicPr>
        <p:blipFill>
          <a:blip r:embed="rId3"/>
          <a:stretch>
            <a:fillRect/>
          </a:stretch>
        </p:blipFill>
        <p:spPr>
          <a:xfrm>
            <a:off x="4399855" y="1156502"/>
            <a:ext cx="4428602" cy="255348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FA887A1-F314-89BC-387D-A8F4397CD80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120</a:t>
            </a:r>
          </a:p>
        </p:txBody>
      </p:sp>
      <p:sp>
        <p:nvSpPr>
          <p:cNvPr id="5" name="Google Shape;536;p33">
            <a:extLst>
              <a:ext uri="{FF2B5EF4-FFF2-40B4-BE49-F238E27FC236}">
                <a16:creationId xmlns:a16="http://schemas.microsoft.com/office/drawing/2014/main" id="{0E95896E-9852-0DAC-F369-F8D26944130B}"/>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292193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868" name="Google Shape;868;p37"/>
          <p:cNvSpPr txBox="1">
            <a:spLocks noGrp="1"/>
          </p:cNvSpPr>
          <p:nvPr>
            <p:ph type="subTitle" idx="1"/>
          </p:nvPr>
        </p:nvSpPr>
        <p:spPr>
          <a:xfrm>
            <a:off x="594360" y="1120014"/>
            <a:ext cx="7962900" cy="116913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Robert Sedgewick Java triển khai năm 2008.</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1 biến thể khác của cây đỏ-đen, dễ triển khai hơn rất nhiều so với chính cây đỏ đen và đảm bảo tất cả các thao tác tìm kiếm, xóa và chèn trong thời gian O(logn).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pic>
        <p:nvPicPr>
          <p:cNvPr id="4" name="Picture 3" descr="A diagram of a network&#10;&#10;Description automatically generated">
            <a:extLst>
              <a:ext uri="{FF2B5EF4-FFF2-40B4-BE49-F238E27FC236}">
                <a16:creationId xmlns:a16="http://schemas.microsoft.com/office/drawing/2014/main" id="{98476B35-2BB3-7A21-D255-06236F79FC5A}"/>
              </a:ext>
            </a:extLst>
          </p:cNvPr>
          <p:cNvPicPr>
            <a:picLocks noChangeAspect="1"/>
          </p:cNvPicPr>
          <p:nvPr/>
        </p:nvPicPr>
        <p:blipFill>
          <a:blip r:embed="rId3"/>
          <a:stretch>
            <a:fillRect/>
          </a:stretch>
        </p:blipFill>
        <p:spPr>
          <a:xfrm>
            <a:off x="2357695" y="2289150"/>
            <a:ext cx="4428602" cy="255348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FFC7787-8B9D-DED5-99BA-D3259EB2E4E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121</a:t>
            </a:r>
          </a:p>
        </p:txBody>
      </p:sp>
    </p:spTree>
    <p:extLst>
      <p:ext uri="{BB962C8B-B14F-4D97-AF65-F5344CB8AC3E}">
        <p14:creationId xmlns:p14="http://schemas.microsoft.com/office/powerpoint/2010/main" val="154664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1" y="1493520"/>
            <a:ext cx="8604781" cy="340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a:latin typeface="Nunito" pitchFamily="2" charset="-93"/>
              </a:rPr>
              <a:t>Cụ thể, trong 2–3 Leaf-Leaning Red-Black Tree được xây dựng từ N khóa ngẫu nhiên:</a:t>
            </a:r>
          </a:p>
          <a:p>
            <a:pPr marL="285750" indent="-285750">
              <a:lnSpc>
                <a:spcPct val="150000"/>
              </a:lnSpc>
              <a:buFont typeface="Arial" panose="020B0604020202020204" pitchFamily="34" charset="0"/>
              <a:buChar char="•"/>
            </a:pPr>
            <a:r>
              <a:rPr lang="vi-VN">
                <a:latin typeface="Nunito" pitchFamily="2" charset="-93"/>
              </a:rPr>
              <a:t>Root node luôn có màu đen</a:t>
            </a:r>
          </a:p>
          <a:p>
            <a:pPr marL="285750" indent="-285750">
              <a:lnSpc>
                <a:spcPct val="150000"/>
              </a:lnSpc>
              <a:buFont typeface="Arial" panose="020B0604020202020204" pitchFamily="34" charset="0"/>
              <a:buChar char="•"/>
            </a:pPr>
            <a:r>
              <a:rPr lang="vi-VN">
                <a:latin typeface="Nunito" pitchFamily="2" charset="-93"/>
              </a:rPr>
              <a:t>Mỗi node được thêm vào cây đều có màu đỏ</a:t>
            </a:r>
          </a:p>
          <a:p>
            <a:pPr marL="285750" indent="-285750">
              <a:lnSpc>
                <a:spcPct val="150000"/>
              </a:lnSpc>
              <a:buFont typeface="Arial" panose="020B0604020202020204" pitchFamily="34" charset="0"/>
              <a:buChar char="•"/>
            </a:pPr>
            <a:r>
              <a:rPr lang="vi-VN">
                <a:latin typeface="Nunito" pitchFamily="2" charset="-93"/>
              </a:rPr>
              <a:t>Mỗi node NULL là con của 1 node đều được gán màu đen</a:t>
            </a:r>
          </a:p>
          <a:p>
            <a:pPr marL="285750" indent="-285750">
              <a:lnSpc>
                <a:spcPct val="150000"/>
              </a:lnSpc>
              <a:buFont typeface="Arial" panose="020B0604020202020204" pitchFamily="34" charset="0"/>
              <a:buChar char="•"/>
            </a:pPr>
            <a:r>
              <a:rPr lang="vi-VN">
                <a:latin typeface="Nunito" pitchFamily="2" charset="-93"/>
              </a:rPr>
              <a:t>Không node nào có </a:t>
            </a:r>
            <a:r>
              <a:rPr lang="vi-VN" b="1">
                <a:latin typeface="Nunito" pitchFamily="2" charset="-93"/>
              </a:rPr>
              <a:t>node con bên phải màu đỏ </a:t>
            </a:r>
            <a:r>
              <a:rPr lang="vi-VN">
                <a:latin typeface="Nunito" pitchFamily="2" charset="-93"/>
              </a:rPr>
              <a:t>và </a:t>
            </a:r>
            <a:r>
              <a:rPr lang="vi-VN" b="1">
                <a:latin typeface="Nunito" pitchFamily="2" charset="-93"/>
              </a:rPr>
              <a:t>node con bên trái màu đen (có con là node NULL) </a:t>
            </a:r>
            <a:r>
              <a:rPr lang="vi-VN">
                <a:latin typeface="Nunito" pitchFamily="2" charset="-93"/>
              </a:rPr>
              <a:t>nếu có. Thực hiện </a:t>
            </a:r>
            <a:r>
              <a:rPr lang="vi-VN" b="1">
                <a:latin typeface="Nunito" pitchFamily="2" charset="-93"/>
              </a:rPr>
              <a:t>Left-Rotate</a:t>
            </a:r>
            <a:r>
              <a:rPr lang="vi-VN">
                <a:latin typeface="Nunito" pitchFamily="2" charset="-93"/>
              </a:rPr>
              <a:t> node vi phạm đó và Recolor cho node hiện tại và node con bên trái.</a:t>
            </a:r>
          </a:p>
          <a:p>
            <a:pPr marL="285750" indent="-285750">
              <a:lnSpc>
                <a:spcPct val="150000"/>
              </a:lnSpc>
              <a:buFont typeface="Arial" panose="020B0604020202020204" pitchFamily="34" charset="0"/>
              <a:buChar char="•"/>
            </a:pPr>
            <a:r>
              <a:rPr lang="vi-VN">
                <a:latin typeface="Nunito" pitchFamily="2" charset="-93"/>
              </a:rPr>
              <a:t>Không node nào có </a:t>
            </a:r>
            <a:r>
              <a:rPr lang="vi-VN" b="1">
                <a:latin typeface="Nunito" pitchFamily="2" charset="-93"/>
              </a:rPr>
              <a:t>node con bên trái đỏ </a:t>
            </a:r>
            <a:r>
              <a:rPr lang="vi-VN">
                <a:latin typeface="Nunito" pitchFamily="2" charset="-93"/>
              </a:rPr>
              <a:t>và có </a:t>
            </a:r>
            <a:r>
              <a:rPr lang="vi-VN" b="1">
                <a:latin typeface="Nunito" pitchFamily="2" charset="-93"/>
              </a:rPr>
              <a:t>node cháu bên trái màu đỏ</a:t>
            </a:r>
            <a:r>
              <a:rPr lang="vi-VN">
                <a:latin typeface="Nunito" pitchFamily="2" charset="-93"/>
              </a:rPr>
              <a:t>. Nếu có, thực hiện Right-Rotate và hoán đổi màu sắc giữa node đó và node con bên phải.</a:t>
            </a:r>
          </a:p>
          <a:p>
            <a:pPr marL="285750" indent="-285750">
              <a:lnSpc>
                <a:spcPct val="150000"/>
              </a:lnSpc>
              <a:buFont typeface="Arial" panose="020B0604020202020204" pitchFamily="34" charset="0"/>
              <a:buChar char="•"/>
            </a:pPr>
            <a:r>
              <a:rPr lang="vi-VN">
                <a:latin typeface="Nunito" pitchFamily="2" charset="-93"/>
              </a:rPr>
              <a:t>Không node nào có con bên trái và bên phải đều màu đỏ. Nếu có, đảo ngược các màu của các node.</a:t>
            </a:r>
          </a:p>
        </p:txBody>
      </p:sp>
      <p:sp>
        <p:nvSpPr>
          <p:cNvPr id="5" name="Subtitle 5">
            <a:extLst>
              <a:ext uri="{FF2B5EF4-FFF2-40B4-BE49-F238E27FC236}">
                <a16:creationId xmlns:a16="http://schemas.microsoft.com/office/drawing/2014/main" id="{34FD3F55-D26E-3955-FDD3-82924B3E7E0F}"/>
              </a:ext>
            </a:extLst>
          </p:cNvPr>
          <p:cNvSpPr txBox="1">
            <a:spLocks/>
          </p:cNvSpPr>
          <p:nvPr/>
        </p:nvSpPr>
        <p:spPr>
          <a:xfrm>
            <a:off x="500342" y="1093925"/>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
        <p:nvSpPr>
          <p:cNvPr id="3" name="TextBox 2">
            <a:extLst>
              <a:ext uri="{FF2B5EF4-FFF2-40B4-BE49-F238E27FC236}">
                <a16:creationId xmlns:a16="http://schemas.microsoft.com/office/drawing/2014/main" id="{CE0FE593-516B-9BF9-9EBB-FBAC9E73797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122</a:t>
            </a:r>
          </a:p>
        </p:txBody>
      </p:sp>
    </p:spTree>
    <p:extLst>
      <p:ext uri="{BB962C8B-B14F-4D97-AF65-F5344CB8AC3E}">
        <p14:creationId xmlns:p14="http://schemas.microsoft.com/office/powerpoint/2010/main" val="15846188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Slide’s Template</a:t>
            </a:r>
            <a:r>
              <a:rPr lang="en-US" sz="1400" b="1">
                <a:solidFill>
                  <a:schemeClr val="dk1"/>
                </a:solidFill>
                <a:latin typeface="Montserrat"/>
                <a:ea typeface="Montserrat"/>
                <a:cs typeface="Montserrat"/>
                <a:sym typeface="Montserrat"/>
              </a:rPr>
              <a:t> - </a:t>
            </a:r>
            <a:r>
              <a:rPr lang="en-US" sz="1400" b="1">
                <a:solidFill>
                  <a:srgbClr val="112E54"/>
                </a:solidFill>
                <a:latin typeface="Montserrat" panose="00000500000000000000" pitchFamily="2" charset="-93"/>
                <a:hlinkClick r:id="rId3"/>
              </a:rPr>
              <a:t>Slidesgo</a:t>
            </a:r>
            <a:endParaRPr kumimoji="0" lang="en-US" sz="1400" b="1" i="0" u="none" strike="noStrike" kern="0" cap="none" spc="0" normalizeH="0" baseline="0" noProof="0">
              <a:ln>
                <a:noFill/>
              </a:ln>
              <a:solidFill>
                <a:srgbClr val="112E54"/>
              </a:solidFill>
              <a:effectLst/>
              <a:uLnTx/>
              <a:uFillTx/>
              <a:latin typeface="Montserrat" panose="00000500000000000000" pitchFamily="2" charset="-93"/>
              <a:sym typeface="Inter"/>
            </a:endParaRPr>
          </a:p>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4"/>
              </a:rPr>
              <a:t>Red–black tree (Wikipedia)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5"/>
              </a:rPr>
              <a:t>Introduction to Red-Black Tree (GeekForGeeks)</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6"/>
              </a:rPr>
              <a:t>Applications, Advantages and Disadvantages of Red-Black Tree (GeekForGeeks) </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7"/>
              </a:rPr>
              <a:t>2009 Introduction to Algorithms Third Editon</a:t>
            </a:r>
            <a:endParaRPr lang="en-US" sz="1200">
              <a:solidFill>
                <a:schemeClr val="dk1"/>
              </a:solidFill>
              <a:latin typeface="Nunito" pitchFamily="2" charset="-93"/>
              <a:hlinkClick r:id="rId8"/>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8"/>
              </a:rPr>
              <a:t>Applications of Red-Black Trees</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0"/>
              </a:rPr>
              <a:t>How TreeMap Works Internally in Java</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9"/>
              </a:rPr>
              <a:t>How TreeSet Works Internally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1"/>
              </a:rPr>
              <a:t>The Java HashMap Under the Hood</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2"/>
              </a:rPr>
              <a:t>Internal Working of HashMap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latin typeface="Nunito" pitchFamily="2" charset="-93"/>
                <a:hlinkClick r:id="rId13"/>
              </a:rPr>
              <a:t>cppreference.com - std::set</a:t>
            </a:r>
            <a:endParaRPr lang="en-US" sz="1200">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vi-VN" sz="1200">
                <a:solidFill>
                  <a:schemeClr val="dk1"/>
                </a:solidFill>
                <a:latin typeface="Nunito" pitchFamily="2" charset="-93"/>
                <a:hlinkClick r:id="rId14"/>
              </a:rPr>
              <a:t>Left-leaning red–black tree</a:t>
            </a:r>
            <a:endParaRPr lang="vi-VN"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FF2C481-5925-53B4-2B17-4C7F6CD246D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123</a:t>
            </a:r>
          </a:p>
        </p:txBody>
      </p:sp>
      <p:sp>
        <p:nvSpPr>
          <p:cNvPr id="2" name="Google Shape;536;p33">
            <a:extLst>
              <a:ext uri="{FF2B5EF4-FFF2-40B4-BE49-F238E27FC236}">
                <a16:creationId xmlns:a16="http://schemas.microsoft.com/office/drawing/2014/main" id="{67CB2B71-C53C-271D-8E23-C5789C290849}"/>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3"/>
              </a:rPr>
              <a:t>Left Leaning Red Black Tree (Insertion)</a:t>
            </a:r>
            <a:endParaRPr lang="en-US" sz="1200">
              <a:solidFill>
                <a:schemeClr val="dk1"/>
              </a:solidFill>
              <a:latin typeface="Nunito" pitchFamily="2" charset="-93"/>
            </a:endParaRPr>
          </a:p>
          <a:p>
            <a:pPr marL="38100" lvl="0" indent="0" algn="l" rtl="0">
              <a:lnSpc>
                <a:spcPct val="150000"/>
              </a:lnSpc>
              <a:spcBef>
                <a:spcPts val="0"/>
              </a:spcBef>
              <a:spcAft>
                <a:spcPts val="0"/>
              </a:spcAft>
              <a:buClr>
                <a:schemeClr val="accent1"/>
              </a:buClr>
              <a:buSzPts val="1200"/>
              <a:buNone/>
            </a:pPr>
            <a:endParaRPr lang="en-US" sz="1200">
              <a:solidFill>
                <a:schemeClr val="dk1"/>
              </a:solidFill>
              <a:latin typeface="Nunito" pitchFamily="2" charset="-93"/>
            </a:endParaRPr>
          </a:p>
          <a:p>
            <a:pPr marL="38100" indent="0">
              <a:lnSpc>
                <a:spcPct val="150000"/>
              </a:lnSpc>
              <a:buClr>
                <a:schemeClr val="accent1"/>
              </a:buClr>
              <a:buSzPts val="1200"/>
              <a:buNone/>
            </a:pPr>
            <a:r>
              <a:rPr lang="vi-VN" sz="1400" b="1">
                <a:solidFill>
                  <a:schemeClr val="dk1"/>
                </a:solidFill>
                <a:latin typeface="Montserrat"/>
                <a:ea typeface="Montserrat"/>
                <a:cs typeface="Montserrat"/>
                <a:sym typeface="Montserrat"/>
              </a:rPr>
              <a:t>Video</a:t>
            </a:r>
          </a:p>
          <a:p>
            <a:pPr marL="323850" indent="-285750">
              <a:lnSpc>
                <a:spcPct val="150000"/>
              </a:lnSpc>
              <a:buClr>
                <a:schemeClr val="accent1"/>
              </a:buClr>
              <a:buSzPct val="90000"/>
              <a:buFont typeface="Arial" panose="020B0604020202020204" pitchFamily="34" charset="0"/>
              <a:buChar char="•"/>
            </a:pPr>
            <a:r>
              <a:rPr lang="en-US" sz="1200">
                <a:solidFill>
                  <a:schemeClr val="dk1"/>
                </a:solidFill>
                <a:latin typeface="Nunito" pitchFamily="2" charset="-93"/>
                <a:ea typeface="Montserrat"/>
                <a:cs typeface="Montserrat"/>
                <a:sym typeface="Montserrat"/>
                <a:hlinkClick r:id="rId4"/>
              </a:rPr>
              <a:t>Red-black trees in 5 minutes — Insertions (strategy)</a:t>
            </a:r>
            <a:endParaRPr lang="en-US" sz="1200">
              <a:solidFill>
                <a:schemeClr val="dk1"/>
              </a:solidFill>
              <a:latin typeface="Nunito" pitchFamily="2" charset="-93"/>
              <a:ea typeface="Montserrat"/>
              <a:cs typeface="Montserrat"/>
              <a:sym typeface="Montserrat"/>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5"/>
              </a:rPr>
              <a:t>Red-black trees in 5 minutes — Insertions (examples)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6"/>
              </a:rPr>
              <a:t>Red-black trees in 8 minutes — Deletions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7"/>
              </a:rPr>
              <a:t>Red-black trees in 6 minutes — Delete Fixes</a:t>
            </a:r>
            <a:endParaRPr lang="vi-VN" sz="1200">
              <a:solidFill>
                <a:schemeClr val="dk1"/>
              </a:solidFill>
              <a:latin typeface="Nunito" pitchFamily="2" charset="-93"/>
            </a:endParaRPr>
          </a:p>
          <a:p>
            <a:pPr marL="38100" indent="0">
              <a:lnSpc>
                <a:spcPct val="150000"/>
              </a:lnSpc>
              <a:buClr>
                <a:schemeClr val="accent1"/>
              </a:buClr>
              <a:buSzPts val="1200"/>
              <a:buNone/>
            </a:pPr>
            <a:endParaRPr lang="vi-VN" sz="1200" b="1">
              <a:solidFill>
                <a:schemeClr val="dk1"/>
              </a:solidFill>
              <a:latin typeface="Montserrat"/>
              <a:ea typeface="Montserrat"/>
              <a:cs typeface="Montserrat"/>
              <a:sym typeface="Montserrat"/>
            </a:endParaRPr>
          </a:p>
          <a:p>
            <a:pPr marL="38100" indent="0">
              <a:lnSpc>
                <a:spcPct val="150000"/>
              </a:lnSpc>
              <a:buClr>
                <a:schemeClr val="accent1"/>
              </a:buClr>
              <a:buSzPts val="1200"/>
              <a:buNone/>
            </a:pPr>
            <a:r>
              <a:rPr lang="vi-VN" sz="1200" b="1">
                <a:solidFill>
                  <a:schemeClr val="dk1"/>
                </a:solidFill>
                <a:latin typeface="Montserrat"/>
                <a:ea typeface="Montserrat"/>
                <a:cs typeface="Montserrat"/>
                <a:sym typeface="Montserrat"/>
              </a:rPr>
              <a:t>Tham khảo vẽ cây đỏ - đen</a:t>
            </a:r>
          </a:p>
          <a:p>
            <a:pPr marL="323850" indent="-285750">
              <a:lnSpc>
                <a:spcPct val="150000"/>
              </a:lnSpc>
              <a:buClr>
                <a:schemeClr val="accent1"/>
              </a:buClr>
              <a:buSzPts val="1200"/>
              <a:buFont typeface="Arial" panose="020B0604020202020204" pitchFamily="34" charset="0"/>
              <a:buChar char="•"/>
            </a:pPr>
            <a:r>
              <a:rPr lang="vi-VN" sz="1200">
                <a:solidFill>
                  <a:schemeClr val="dk1"/>
                </a:solidFill>
                <a:latin typeface="Nunito" pitchFamily="2" charset="-93"/>
                <a:hlinkClick r:id="rId8"/>
              </a:rPr>
              <a:t>Red – Black Tree Visualization</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endParaRPr lang="en-US"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D18F66F-841C-2574-DE8C-FDE9F1AB1D3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124</a:t>
            </a:r>
          </a:p>
        </p:txBody>
      </p:sp>
      <p:sp>
        <p:nvSpPr>
          <p:cNvPr id="2" name="Google Shape;536;p33">
            <a:extLst>
              <a:ext uri="{FF2B5EF4-FFF2-40B4-BE49-F238E27FC236}">
                <a16:creationId xmlns:a16="http://schemas.microsoft.com/office/drawing/2014/main" id="{9D031F71-B906-B88C-25CA-9F78E496263A}"/>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163934224"/>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75249" y="612755"/>
            <a:ext cx="4324676" cy="407178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Q&amp;A</a:t>
            </a:r>
            <a:r>
              <a:rPr lang="vi-VN"/>
              <a:t> -</a:t>
            </a:r>
            <a:br>
              <a:rPr lang="vi-VN"/>
            </a:br>
            <a:r>
              <a:rPr lang="vi-VN"/>
              <a:t>DEMO</a:t>
            </a:r>
            <a:endParaRPr/>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36;p33">
            <a:extLst>
              <a:ext uri="{FF2B5EF4-FFF2-40B4-BE49-F238E27FC236}">
                <a16:creationId xmlns:a16="http://schemas.microsoft.com/office/drawing/2014/main" id="{B6491DED-E0C8-3751-C09F-DB7E6097423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F009906C-F59D-DFA1-31D6-CA9B3514631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125</a:t>
            </a:r>
          </a:p>
        </p:txBody>
      </p:sp>
      <p:sp>
        <p:nvSpPr>
          <p:cNvPr id="3" name="Google Shape;536;p33">
            <a:extLst>
              <a:ext uri="{FF2B5EF4-FFF2-40B4-BE49-F238E27FC236}">
                <a16:creationId xmlns:a16="http://schemas.microsoft.com/office/drawing/2014/main" id="{6BD7B581-8AA8-16C5-4955-7982D0A1D03E}"/>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2"/>
          <p:cNvSpPr txBox="1">
            <a:spLocks noGrp="1"/>
          </p:cNvSpPr>
          <p:nvPr>
            <p:ph type="title"/>
          </p:nvPr>
        </p:nvSpPr>
        <p:spPr>
          <a:xfrm>
            <a:off x="330591" y="609989"/>
            <a:ext cx="853908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Thanks for watching!</a:t>
            </a:r>
            <a:endParaRPr sz="5000"/>
          </a:p>
        </p:txBody>
      </p:sp>
      <p:sp>
        <p:nvSpPr>
          <p:cNvPr id="2832" name="Google Shape;2832;p62"/>
          <p:cNvSpPr txBox="1">
            <a:spLocks noGrp="1"/>
          </p:cNvSpPr>
          <p:nvPr>
            <p:ph type="subTitle" idx="1"/>
          </p:nvPr>
        </p:nvSpPr>
        <p:spPr>
          <a:xfrm>
            <a:off x="4571875" y="1676725"/>
            <a:ext cx="38589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Nunito" pitchFamily="2" charset="-93"/>
              </a:rPr>
              <a:t>Nhóm thuyết trình xin gửi lời cảm ơn thầy và các bạn đã quan tâm, theo dõi, đặt câu hỏi cũng như tham gia Quiz của nhóm.</a:t>
            </a:r>
            <a:endParaRPr>
              <a:latin typeface="Nunito" pitchFamily="2" charset="-93"/>
            </a:endParaRPr>
          </a:p>
        </p:txBody>
      </p:sp>
      <p:sp>
        <p:nvSpPr>
          <p:cNvPr id="2833" name="Google Shape;2833;p62"/>
          <p:cNvSpPr txBox="1"/>
          <p:nvPr/>
        </p:nvSpPr>
        <p:spPr>
          <a:xfrm>
            <a:off x="4571875" y="4283653"/>
            <a:ext cx="38589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2834" name="Google Shape;2834;p62"/>
          <p:cNvGrpSpPr/>
          <p:nvPr/>
        </p:nvGrpSpPr>
        <p:grpSpPr>
          <a:xfrm>
            <a:off x="5753927" y="2976675"/>
            <a:ext cx="400733" cy="387661"/>
            <a:chOff x="266768" y="1721375"/>
            <a:chExt cx="397907" cy="397887"/>
          </a:xfrm>
        </p:grpSpPr>
        <p:sp>
          <p:nvSpPr>
            <p:cNvPr id="2835" name="Google Shape;283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2"/>
          <p:cNvGrpSpPr/>
          <p:nvPr/>
        </p:nvGrpSpPr>
        <p:grpSpPr>
          <a:xfrm>
            <a:off x="6848261" y="2976437"/>
            <a:ext cx="400712" cy="387661"/>
            <a:chOff x="1379798" y="1723250"/>
            <a:chExt cx="397887" cy="397887"/>
          </a:xfrm>
        </p:grpSpPr>
        <p:sp>
          <p:nvSpPr>
            <p:cNvPr id="2838" name="Google Shape;2838;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6299340" y="2976437"/>
            <a:ext cx="400691" cy="387661"/>
            <a:chOff x="864491" y="1723250"/>
            <a:chExt cx="397866" cy="397887"/>
          </a:xfrm>
        </p:grpSpPr>
        <p:sp>
          <p:nvSpPr>
            <p:cNvPr id="2843" name="Google Shape;284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2"/>
          <p:cNvGrpSpPr/>
          <p:nvPr/>
        </p:nvGrpSpPr>
        <p:grpSpPr>
          <a:xfrm>
            <a:off x="1371160" y="1959971"/>
            <a:ext cx="2018914" cy="2534148"/>
            <a:chOff x="1311900" y="2073147"/>
            <a:chExt cx="2222728" cy="2764328"/>
          </a:xfrm>
        </p:grpSpPr>
        <p:sp>
          <p:nvSpPr>
            <p:cNvPr id="2847" name="Google Shape;2847;p62"/>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62"/>
            <p:cNvGrpSpPr/>
            <p:nvPr/>
          </p:nvGrpSpPr>
          <p:grpSpPr>
            <a:xfrm>
              <a:off x="1553108" y="2073147"/>
              <a:ext cx="1981520" cy="2535354"/>
              <a:chOff x="900306" y="1128050"/>
              <a:chExt cx="3138296" cy="4015448"/>
            </a:xfrm>
          </p:grpSpPr>
          <p:sp>
            <p:nvSpPr>
              <p:cNvPr id="2849" name="Google Shape;2849;p62"/>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BF17696C-F3BB-DEB6-1767-5C5AF03495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126</a:t>
            </a:r>
          </a:p>
        </p:txBody>
      </p:sp>
      <p:sp>
        <p:nvSpPr>
          <p:cNvPr id="2" name="Google Shape;536;p33">
            <a:extLst>
              <a:ext uri="{FF2B5EF4-FFF2-40B4-BE49-F238E27FC236}">
                <a16:creationId xmlns:a16="http://schemas.microsoft.com/office/drawing/2014/main" id="{A46CF866-42C7-1E3B-7589-8C31710527EB}"/>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441694" y="137254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Định nghĩa</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2.1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13</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4" y="2152609"/>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Lịch sử</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ĐỊNH NGHĨA - QUY TẮC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Cách tổ chức CTDL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Tính chất – Quy tắc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2.4</a:t>
            </a:r>
            <a:endParaRPr lang="en" sz="2500"/>
          </a:p>
        </p:txBody>
      </p:sp>
    </p:spTree>
    <p:extLst>
      <p:ext uri="{BB962C8B-B14F-4D97-AF65-F5344CB8AC3E}">
        <p14:creationId xmlns:p14="http://schemas.microsoft.com/office/powerpoint/2010/main" val="4048002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3870494"/>
            <a:ext cx="8460971" cy="96474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cây nhị phân tìm kiếm tự cân bằng (Self-balanced Binary Search Tree)</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Mỗi node trên cây có thêm 1 thuộc tính để xác định màu cho node.</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1877079" y="1246103"/>
            <a:ext cx="5389839" cy="2651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DD7C6F-440B-123E-3C1F-76A66392480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14</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868" name="Google Shape;868;p37"/>
          <p:cNvSpPr txBox="1">
            <a:spLocks noGrp="1"/>
          </p:cNvSpPr>
          <p:nvPr>
            <p:ph type="subTitle" idx="1"/>
          </p:nvPr>
        </p:nvSpPr>
        <p:spPr>
          <a:xfrm>
            <a:off x="327331" y="1176232"/>
            <a:ext cx="8489337" cy="363837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Nunito" pitchFamily="2" charset="-93"/>
              </a:rPr>
              <a:t>1972, Rudolf Bayers phát triển CTDL B-Tree cấp 4 với ràng buộc là cây duy trì tất cả các path từ gốc đến lá có cùng số nút. Bayer gọi chúng là “B-Tree nhị phân đối xứng" trong bài báo của mình và sau đó chúng trở nên phổ biến với tên gọi 2–3–4  Tree hay 2–4 Tree. </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1978, trong bài báo “</a:t>
            </a:r>
            <a:r>
              <a:rPr lang="en-US" sz="1600">
                <a:latin typeface="Nunito" pitchFamily="2" charset="-93"/>
              </a:rPr>
              <a:t>A Dichromatic Framework for Balanced Trees</a:t>
            </a:r>
            <a:r>
              <a:rPr lang="vi-VN" sz="1600">
                <a:latin typeface="Nunito" pitchFamily="2" charset="-93"/>
              </a:rPr>
              <a:t>” , Leonidas J. Guibas and Robert Sedgewick đã giới thiệu Red-Black Tree. Màu đỏ được chọn là do là màu tốt nhất được in bởi máy in laser khi tác giả làm việc tại Xerox PARC.</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1993, Arne Anderson giới thiệu phương pháp Right Leaning Tree để đơn giản hóa thao tác Insert và Delete.</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1999, Chris Okasaki đưa ra hàm Insert node vào cây. Hàm này xử lý 4 trường hợp mất cân bằng trên cây và một trường hợp cân bằng mặc định.</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4" name="TextBox 3">
            <a:extLst>
              <a:ext uri="{FF2B5EF4-FFF2-40B4-BE49-F238E27FC236}">
                <a16:creationId xmlns:a16="http://schemas.microsoft.com/office/drawing/2014/main" id="{C3CF42E6-51D3-FE38-01D7-45D621B841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15</a:t>
            </a:r>
          </a:p>
        </p:txBody>
      </p:sp>
    </p:spTree>
    <p:extLst>
      <p:ext uri="{BB962C8B-B14F-4D97-AF65-F5344CB8AC3E}">
        <p14:creationId xmlns:p14="http://schemas.microsoft.com/office/powerpoint/2010/main" val="335321137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7" name="Picture 6" descr="A diagram of a tree&#10;&#10;Description automatically generated">
            <a:extLst>
              <a:ext uri="{FF2B5EF4-FFF2-40B4-BE49-F238E27FC236}">
                <a16:creationId xmlns:a16="http://schemas.microsoft.com/office/drawing/2014/main" id="{4A3CF080-9551-9F96-F650-8F9E05A29D2F}"/>
              </a:ext>
            </a:extLst>
          </p:cNvPr>
          <p:cNvPicPr>
            <a:picLocks noChangeAspect="1"/>
          </p:cNvPicPr>
          <p:nvPr/>
        </p:nvPicPr>
        <p:blipFill rotWithShape="1">
          <a:blip r:embed="rId3"/>
          <a:srcRect l="1571" t="9179" r="4472" b="3254"/>
          <a:stretch/>
        </p:blipFill>
        <p:spPr>
          <a:xfrm>
            <a:off x="4610428" y="1525344"/>
            <a:ext cx="4206240" cy="2940148"/>
          </a:xfrm>
          <a:prstGeom prst="rect">
            <a:avLst/>
          </a:prstGeom>
          <a:ln>
            <a:noFill/>
          </a:ln>
          <a:effectLst>
            <a:outerShdw blurRad="292100" dist="139700" dir="2700000" algn="tl" rotWithShape="0">
              <a:srgbClr val="333333">
                <a:alpha val="65000"/>
              </a:srgbClr>
            </a:outerShdw>
          </a:effectLst>
        </p:spPr>
      </p:pic>
      <p:sp>
        <p:nvSpPr>
          <p:cNvPr id="4" name="Google Shape;868;p37">
            <a:extLst>
              <a:ext uri="{FF2B5EF4-FFF2-40B4-BE49-F238E27FC236}">
                <a16:creationId xmlns:a16="http://schemas.microsoft.com/office/drawing/2014/main" id="{2A198AE2-8B26-E1B0-A0FE-81FCB98B078C}"/>
              </a:ext>
            </a:extLst>
          </p:cNvPr>
          <p:cNvSpPr txBox="1">
            <a:spLocks noGrp="1"/>
          </p:cNvSpPr>
          <p:nvPr>
            <p:ph type="subTitle" idx="1"/>
          </p:nvPr>
        </p:nvSpPr>
        <p:spPr>
          <a:xfrm>
            <a:off x="327332" y="1176232"/>
            <a:ext cx="4283096" cy="3638373"/>
          </a:xfrm>
          <a:prstGeom prst="rect">
            <a:avLst/>
          </a:prstGeom>
        </p:spPr>
        <p:txBody>
          <a:bodyPr spcFirstLastPara="1" wrap="square" lIns="91425" tIns="91425" rIns="91425" bIns="91425" anchor="t" anchorCtr="0">
            <a:noAutofit/>
          </a:bodyPr>
          <a:lstStyle/>
          <a:p>
            <a:pPr marL="182563" lvl="0" indent="-182563" algn="l" rtl="0">
              <a:spcBef>
                <a:spcPts val="0"/>
              </a:spcBef>
              <a:spcAft>
                <a:spcPts val="0"/>
              </a:spcAft>
              <a:buFont typeface="Arial" panose="020B0604020202020204" pitchFamily="34" charset="0"/>
              <a:buChar char="•"/>
            </a:pPr>
            <a:r>
              <a:rPr lang="vi-VN" sz="1600">
                <a:latin typeface="Nunito" pitchFamily="2" charset="-93"/>
              </a:rPr>
              <a:t>Cây B-Tree khó cài đặt do hạn chế về phần cứng của máy tính vào những năm 1970s-1980s. Vì thế người ta đã cài đặt phiên bản tối giản hơn của CTDL này là cây 2-3-4 (hay cây 2-4).</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Cây đỏ-đen có sự tương đồng với cây 2-3-4 về đặc điểm và thao tác nhưng dễ triển khai, dễ hiểu hơn để người lập trình thực hiện.</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Nhiều ứng dụng thực tế hiện nay cài đặt và sử dụng cây đỏ-đen. </a:t>
            </a:r>
          </a:p>
          <a:p>
            <a:pPr marL="0" lvl="0" indent="0" algn="l" rtl="0">
              <a:spcBef>
                <a:spcPts val="0"/>
              </a:spcBef>
              <a:spcAft>
                <a:spcPts val="0"/>
              </a:spcAft>
              <a:buNone/>
            </a:pPr>
            <a:endParaRPr lang="vi-VN"/>
          </a:p>
        </p:txBody>
      </p:sp>
      <p:sp>
        <p:nvSpPr>
          <p:cNvPr id="5" name="TextBox 4">
            <a:extLst>
              <a:ext uri="{FF2B5EF4-FFF2-40B4-BE49-F238E27FC236}">
                <a16:creationId xmlns:a16="http://schemas.microsoft.com/office/drawing/2014/main" id="{23F6E9E2-9349-13AB-D795-B51C927F9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16</a:t>
            </a:r>
          </a:p>
        </p:txBody>
      </p:sp>
    </p:spTree>
    <p:extLst>
      <p:ext uri="{BB962C8B-B14F-4D97-AF65-F5344CB8AC3E}">
        <p14:creationId xmlns:p14="http://schemas.microsoft.com/office/powerpoint/2010/main" val="2295868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98369" y="1767841"/>
            <a:ext cx="4724400" cy="228722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Key: Chứa data cần lưu trữ</a:t>
            </a:r>
          </a:p>
          <a:p>
            <a:pPr marL="285750" lvl="0" indent="-285750" algn="l" rtl="0">
              <a:lnSpc>
                <a:spcPct val="150000"/>
              </a:lnSpc>
              <a:spcBef>
                <a:spcPts val="0"/>
              </a:spcBef>
              <a:spcAft>
                <a:spcPts val="0"/>
              </a:spcAft>
              <a:buFont typeface="Arial" panose="020B0604020202020204" pitchFamily="34" charset="0"/>
              <a:buChar char="•"/>
            </a:pPr>
            <a:r>
              <a:rPr lang="vi-VN" sz="1600" b="1" u="sng">
                <a:latin typeface="Nunito" pitchFamily="2" charset="-93"/>
              </a:rPr>
              <a:t>Color:</a:t>
            </a:r>
            <a:r>
              <a:rPr lang="vi-VN" sz="1600">
                <a:latin typeface="Nunito" pitchFamily="2" charset="-93"/>
              </a:rPr>
              <a:t> Thuộc tính dùng để chứa màu của node, chỉ màu đỏ hoặc đen.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Left: Con trỏ trỏ đến cây con bên trái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Right: Con trỏ trỏ đến cây con bên phải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Parent: Con trỏ trỏ đến node cha</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9" t="44386" r="55883" b="18193"/>
          <a:stretch/>
        </p:blipFill>
        <p:spPr bwMode="auto">
          <a:xfrm>
            <a:off x="6040582" y="1486122"/>
            <a:ext cx="2327560" cy="23760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1 node</a:t>
            </a:r>
          </a:p>
        </p:txBody>
      </p:sp>
      <p:sp>
        <p:nvSpPr>
          <p:cNvPr id="5" name="TextBox 4">
            <a:extLst>
              <a:ext uri="{FF2B5EF4-FFF2-40B4-BE49-F238E27FC236}">
                <a16:creationId xmlns:a16="http://schemas.microsoft.com/office/drawing/2014/main" id="{08172541-E30D-991E-6B35-2401E62E467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17</a:t>
            </a:r>
          </a:p>
        </p:txBody>
      </p:sp>
    </p:spTree>
    <p:extLst>
      <p:ext uri="{BB962C8B-B14F-4D97-AF65-F5344CB8AC3E}">
        <p14:creationId xmlns:p14="http://schemas.microsoft.com/office/powerpoint/2010/main" val="307484289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368698" y="2146543"/>
            <a:ext cx="3807121" cy="187274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720001" y="1281322"/>
            <a:ext cx="3277034"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Red-Black Tree</a:t>
            </a:r>
          </a:p>
        </p:txBody>
      </p:sp>
      <p:pic>
        <p:nvPicPr>
          <p:cNvPr id="2050" name="Picture 2">
            <a:extLst>
              <a:ext uri="{FF2B5EF4-FFF2-40B4-BE49-F238E27FC236}">
                <a16:creationId xmlns:a16="http://schemas.microsoft.com/office/drawing/2014/main" id="{D5371E54-8955-0687-E4A9-2267B51CCC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4260" r="8713" b="7085"/>
          <a:stretch/>
        </p:blipFill>
        <p:spPr bwMode="auto">
          <a:xfrm>
            <a:off x="4572000" y="2102937"/>
            <a:ext cx="4276578" cy="1814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5BB423-CFB6-CD29-F568-D3B52929A02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18</a:t>
            </a:r>
          </a:p>
        </p:txBody>
      </p:sp>
    </p:spTree>
    <p:extLst>
      <p:ext uri="{BB962C8B-B14F-4D97-AF65-F5344CB8AC3E}">
        <p14:creationId xmlns:p14="http://schemas.microsoft.com/office/powerpoint/2010/main" val="34718301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1730086"/>
            <a:ext cx="4724400" cy="213209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Depth: Số lượng node tổ tiên màu đen, tức tính từ node gốc đến node đang xét</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Height: Số node đen trên path từ node gốc đến node lá. Node lá cũng được tính vào black height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171444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1 số khái niệm</a:t>
            </a:r>
          </a:p>
        </p:txBody>
      </p:sp>
      <p:sp>
        <p:nvSpPr>
          <p:cNvPr id="5" name="TextBox 4">
            <a:extLst>
              <a:ext uri="{FF2B5EF4-FFF2-40B4-BE49-F238E27FC236}">
                <a16:creationId xmlns:a16="http://schemas.microsoft.com/office/drawing/2014/main" id="{36AAAB8B-00D4-0B1D-E888-8177A0A18157}"/>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19</a:t>
            </a:r>
          </a:p>
        </p:txBody>
      </p:sp>
    </p:spTree>
    <p:extLst>
      <p:ext uri="{BB962C8B-B14F-4D97-AF65-F5344CB8AC3E}">
        <p14:creationId xmlns:p14="http://schemas.microsoft.com/office/powerpoint/2010/main" val="4170237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9825" y="799281"/>
            <a:ext cx="8024349" cy="808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NHÓM 14</a:t>
            </a:r>
            <a:endParaRPr sz="40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559824" y="1985010"/>
            <a:ext cx="8119355" cy="168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Thành viên nhóm: </a:t>
            </a:r>
          </a:p>
          <a:p>
            <a:pPr marL="342900" indent="-342900">
              <a:buAutoNum type="arabicPeriod"/>
            </a:pPr>
            <a:r>
              <a:rPr lang="vi-VN">
                <a:latin typeface="Nunito" pitchFamily="2" charset="-93"/>
              </a:rPr>
              <a:t>Mai Phước Lợi - 19521769</a:t>
            </a:r>
          </a:p>
          <a:p>
            <a:pPr marL="342900" indent="-342900">
              <a:buAutoNum type="arabicPeriod"/>
            </a:pPr>
            <a:r>
              <a:rPr lang="vi-VN">
                <a:latin typeface="Nunito" pitchFamily="2" charset="-93"/>
              </a:rPr>
              <a:t>Nguyễn Thái Thành Long – 21520334</a:t>
            </a:r>
          </a:p>
          <a:p>
            <a:pPr marL="0" indent="0"/>
            <a:endParaRPr lang="vi-VN">
              <a:latin typeface="Nunito" pitchFamily="2" charset="-93"/>
            </a:endParaRPr>
          </a:p>
          <a:p>
            <a:pPr marL="0" indent="0"/>
            <a:r>
              <a:rPr lang="vi-VN">
                <a:latin typeface="Nunito" pitchFamily="2" charset="-93"/>
              </a:rPr>
              <a:t>Link demo + slide: </a:t>
            </a:r>
            <a:r>
              <a:rPr lang="vi-VN">
                <a:latin typeface="Nunito" pitchFamily="2" charset="-93"/>
                <a:hlinkClick r:id="rId3"/>
              </a:rPr>
              <a:t>https://github.com/maiphuocloi01/CS523.O11</a:t>
            </a:r>
            <a:r>
              <a:rPr lang="vi-VN">
                <a:latin typeface="Nunito" pitchFamily="2" charset="-93"/>
              </a:rPr>
              <a:t> </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2</a:t>
            </a:r>
          </a:p>
        </p:txBody>
      </p:sp>
    </p:spTree>
    <p:extLst>
      <p:ext uri="{BB962C8B-B14F-4D97-AF65-F5344CB8AC3E}">
        <p14:creationId xmlns:p14="http://schemas.microsoft.com/office/powerpoint/2010/main" val="4180804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mc:AlternateContent xmlns:mc="http://schemas.openxmlformats.org/markup-compatibility/2006" xmlns:a14="http://schemas.microsoft.com/office/drawing/2010/main">
        <mc:Choice Requires="a14">
          <p:sp>
            <p:nvSpPr>
              <p:cNvPr id="868" name="Google Shape;868;p37"/>
              <p:cNvSpPr txBox="1">
                <a:spLocks noGrp="1"/>
              </p:cNvSpPr>
              <p:nvPr>
                <p:ph type="subTitle" idx="1"/>
              </p:nvPr>
            </p:nvSpPr>
            <p:spPr>
              <a:xfrm>
                <a:off x="341514" y="1730086"/>
                <a:ext cx="4230486" cy="232844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giới hạn chiều cao của cây</a:t>
                </a:r>
              </a:p>
              <a:p>
                <a:pPr marL="0" lvl="0" indent="0" algn="l" rtl="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vi-VN" sz="1600" b="0" i="1" smtClean="0">
                          <a:latin typeface="Cambria Math" panose="02040503050406030204" pitchFamily="18" charset="0"/>
                        </a:rPr>
                        <m:t>h</m:t>
                      </m:r>
                      <m:r>
                        <a:rPr lang="vi-VN" sz="1600" b="0" i="1" smtClean="0">
                          <a:latin typeface="Cambria Math" panose="02040503050406030204" pitchFamily="18" charset="0"/>
                        </a:rPr>
                        <m:t>≤2</m:t>
                      </m:r>
                      <m:func>
                        <m:funcPr>
                          <m:ctrlPr>
                            <a:rPr lang="vi-VN" sz="1600" b="0" i="1" smtClean="0">
                              <a:latin typeface="Cambria Math" panose="02040503050406030204" pitchFamily="18" charset="0"/>
                            </a:rPr>
                          </m:ctrlPr>
                        </m:funcPr>
                        <m:fName>
                          <m:sSub>
                            <m:sSubPr>
                              <m:ctrlPr>
                                <a:rPr lang="vi-VN" sz="1600" b="0" i="1" smtClean="0">
                                  <a:latin typeface="Cambria Math" panose="02040503050406030204" pitchFamily="18" charset="0"/>
                                </a:rPr>
                              </m:ctrlPr>
                            </m:sSubPr>
                            <m:e>
                              <m:r>
                                <a:rPr lang="vi-VN" sz="1600">
                                  <a:latin typeface="Cambria Math" panose="02040503050406030204" pitchFamily="18" charset="0"/>
                                  <a:ea typeface="Cambria Math" panose="02040503050406030204" pitchFamily="18" charset="0"/>
                                </a:rPr>
                                <m:t>×</m:t>
                              </m:r>
                              <m:r>
                                <m:rPr>
                                  <m:sty m:val="p"/>
                                </m:rPr>
                                <a:rPr lang="vi-VN" sz="1600" b="0" i="0" smtClean="0">
                                  <a:latin typeface="Cambria Math" panose="02040503050406030204" pitchFamily="18" charset="0"/>
                                </a:rPr>
                                <m:t>log</m:t>
                              </m:r>
                            </m:e>
                            <m:sub>
                              <m:r>
                                <a:rPr lang="vi-VN" sz="1600" b="0" i="1" smtClean="0">
                                  <a:latin typeface="Cambria Math" panose="02040503050406030204" pitchFamily="18" charset="0"/>
                                </a:rPr>
                                <m:t>2</m:t>
                              </m:r>
                            </m:sub>
                          </m:sSub>
                        </m:fName>
                        <m:e>
                          <m:r>
                            <a:rPr lang="vi-VN" sz="1600" b="0" i="1" smtClean="0">
                              <a:latin typeface="Cambria Math" panose="02040503050406030204" pitchFamily="18" charset="0"/>
                            </a:rPr>
                            <m:t>(</m:t>
                          </m:r>
                          <m:r>
                            <a:rPr lang="vi-VN" sz="1600" b="0" i="1" smtClean="0">
                              <a:latin typeface="Cambria Math" panose="02040503050406030204" pitchFamily="18" charset="0"/>
                            </a:rPr>
                            <m:t>𝑛</m:t>
                          </m:r>
                          <m:r>
                            <a:rPr lang="vi-VN" sz="1600" b="0" i="1" smtClean="0">
                              <a:latin typeface="Cambria Math" panose="02040503050406030204" pitchFamily="18" charset="0"/>
                            </a:rPr>
                            <m:t>+1)</m:t>
                          </m:r>
                        </m:e>
                      </m:func>
                    </m:oMath>
                  </m:oMathPara>
                </a14:m>
                <a:endParaRPr lang="vi-VN" sz="1600">
                  <a:latin typeface="Nunito" pitchFamily="2" charset="-93"/>
                </a:endParaRPr>
              </a:p>
              <a:p>
                <a:pPr marL="0" lvl="0" indent="0" algn="l" defTabSz="355600" rtl="0">
                  <a:lnSpc>
                    <a:spcPct val="150000"/>
                  </a:lnSpc>
                  <a:spcBef>
                    <a:spcPts val="0"/>
                  </a:spcBef>
                  <a:spcAft>
                    <a:spcPts val="0"/>
                  </a:spcAft>
                </a:pPr>
                <a:r>
                  <a:rPr lang="vi-VN" sz="1600">
                    <a:latin typeface="Nunito" pitchFamily="2" charset="-93"/>
                  </a:rPr>
                  <a:t>	Với n là số node</a:t>
                </a:r>
              </a:p>
              <a:p>
                <a:pPr marL="285750" lvl="0" indent="-285750" algn="l" defTabSz="355600"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black height: </a:t>
                </a:r>
              </a:p>
              <a:p>
                <a:pPr marL="0" indent="0" defTabSz="355600">
                  <a:lnSpc>
                    <a:spcPct val="150000"/>
                  </a:lnSpc>
                </a:pPr>
                <a14:m>
                  <m:oMathPara xmlns:m="http://schemas.openxmlformats.org/officeDocument/2006/math">
                    <m:oMathParaPr>
                      <m:jc m:val="centerGroup"/>
                    </m:oMathParaPr>
                    <m:oMath xmlns:m="http://schemas.openxmlformats.org/officeDocument/2006/math">
                      <m:r>
                        <m:rPr>
                          <m:sty m:val="p"/>
                        </m:rPr>
                        <a:rPr lang="vi-VN" sz="1600" i="1">
                          <a:latin typeface="Cambria Math" panose="02040503050406030204" pitchFamily="18" charset="0"/>
                        </a:rPr>
                        <m:t>b</m:t>
                      </m:r>
                      <m:r>
                        <a:rPr lang="vi-VN" sz="1600" b="0" i="1" smtClean="0">
                          <a:latin typeface="Cambria Math" panose="02040503050406030204" pitchFamily="18" charset="0"/>
                        </a:rPr>
                        <m:t>𝑙𝑎𝑐𝑘</m:t>
                      </m:r>
                      <m:r>
                        <a:rPr lang="vi-VN" sz="1600" b="0" i="1" smtClean="0">
                          <a:latin typeface="Cambria Math" panose="02040503050406030204" pitchFamily="18" charset="0"/>
                        </a:rPr>
                        <m:t> </m:t>
                      </m:r>
                      <m:r>
                        <a:rPr lang="vi-VN" sz="1600" b="0" i="1" smtClean="0">
                          <a:latin typeface="Cambria Math" panose="02040503050406030204" pitchFamily="18" charset="0"/>
                        </a:rPr>
                        <m:t>h𝑒𝑖𝑔h𝑡</m:t>
                      </m:r>
                      <m:r>
                        <a:rPr lang="vi-VN" sz="1600" b="0" i="1" smtClean="0">
                          <a:latin typeface="Cambria Math" panose="02040503050406030204" pitchFamily="18" charset="0"/>
                        </a:rPr>
                        <m:t>≤</m:t>
                      </m:r>
                      <m:f>
                        <m:fPr>
                          <m:ctrlPr>
                            <a:rPr lang="vi-VN" sz="1600" b="0" i="1" smtClean="0">
                              <a:latin typeface="Cambria Math" panose="02040503050406030204" pitchFamily="18" charset="0"/>
                            </a:rPr>
                          </m:ctrlPr>
                        </m:fPr>
                        <m:num>
                          <m:r>
                            <a:rPr lang="vi-VN" sz="1600" b="0" i="1" smtClean="0">
                              <a:latin typeface="Cambria Math" panose="02040503050406030204" pitchFamily="18" charset="0"/>
                            </a:rPr>
                            <m:t>h</m:t>
                          </m:r>
                        </m:num>
                        <m:den>
                          <m:r>
                            <a:rPr lang="vi-VN" sz="1600" b="0" i="1" smtClean="0">
                              <a:latin typeface="Cambria Math" panose="02040503050406030204" pitchFamily="18" charset="0"/>
                            </a:rPr>
                            <m:t>2</m:t>
                          </m:r>
                        </m:den>
                      </m:f>
                    </m:oMath>
                  </m:oMathPara>
                </a14:m>
                <a:endParaRPr lang="vi-VN">
                  <a:latin typeface="Nunito" pitchFamily="2" charset="-93"/>
                </a:endParaRPr>
              </a:p>
              <a:p>
                <a:pPr marL="285750" lvl="0" indent="-285750" algn="l" defTabSz="355600" rtl="0">
                  <a:lnSpc>
                    <a:spcPct val="150000"/>
                  </a:lnSpc>
                  <a:spcBef>
                    <a:spcPts val="0"/>
                  </a:spcBef>
                  <a:spcAft>
                    <a:spcPts val="0"/>
                  </a:spcAft>
                  <a:buFont typeface="Arial" panose="020B0604020202020204" pitchFamily="34" charset="0"/>
                  <a:buChar char="•"/>
                </a:pPr>
                <a:endParaRPr lang="vi-VN" sz="1600">
                  <a:latin typeface="Nunito" pitchFamily="2" charset="-93"/>
                </a:endParaRPr>
              </a:p>
            </p:txBody>
          </p:sp>
        </mc:Choice>
        <mc:Fallback xmlns="">
          <p:sp>
            <p:nvSpPr>
              <p:cNvPr id="868" name="Google Shape;868;p37"/>
              <p:cNvSpPr txBox="1">
                <a:spLocks noGrp="1" noRot="1" noChangeAspect="1" noMove="1" noResize="1" noEditPoints="1" noAdjustHandles="1" noChangeArrowheads="1" noChangeShapeType="1" noTextEdit="1"/>
              </p:cNvSpPr>
              <p:nvPr>
                <p:ph type="subTitle" idx="1"/>
              </p:nvPr>
            </p:nvSpPr>
            <p:spPr>
              <a:xfrm>
                <a:off x="341514" y="1730086"/>
                <a:ext cx="4230486" cy="2328443"/>
              </a:xfrm>
              <a:prstGeom prst="rect">
                <a:avLst/>
              </a:prstGeom>
              <a:blipFill>
                <a:blip r:embed="rId3"/>
                <a:stretch>
                  <a:fillRect l="-144"/>
                </a:stretch>
              </a:blipFill>
            </p:spPr>
            <p:txBody>
              <a:bodyPr/>
              <a:lstStyle/>
              <a:p>
                <a:r>
                  <a:rPr lang="vi-VN">
                    <a:noFill/>
                  </a:rPr>
                  <a:t> </a:t>
                </a:r>
              </a:p>
            </p:txBody>
          </p:sp>
        </mc:Fallback>
      </mc:AlternateContent>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3" name="Subtitle 5">
            <a:extLst>
              <a:ext uri="{FF2B5EF4-FFF2-40B4-BE49-F238E27FC236}">
                <a16:creationId xmlns:a16="http://schemas.microsoft.com/office/drawing/2014/main" id="{72825D33-99DE-51A2-85AB-FE22001FA5FA}"/>
              </a:ext>
            </a:extLst>
          </p:cNvPr>
          <p:cNvSpPr txBox="1">
            <a:spLocks/>
          </p:cNvSpPr>
          <p:nvPr/>
        </p:nvSpPr>
        <p:spPr>
          <a:xfrm>
            <a:off x="1868311" y="1320846"/>
            <a:ext cx="1176891"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pic>
        <p:nvPicPr>
          <p:cNvPr id="6" name="Picture 5" descr="A diagram of a tree&#10;&#10;Description automatically generated">
            <a:extLst>
              <a:ext uri="{FF2B5EF4-FFF2-40B4-BE49-F238E27FC236}">
                <a16:creationId xmlns:a16="http://schemas.microsoft.com/office/drawing/2014/main" id="{CDC1AAEE-6952-6C3E-B546-6156754011E8}"/>
              </a:ext>
            </a:extLst>
          </p:cNvPr>
          <p:cNvPicPr>
            <a:picLocks noChangeAspect="1"/>
          </p:cNvPicPr>
          <p:nvPr/>
        </p:nvPicPr>
        <p:blipFill rotWithShape="1">
          <a:blip r:embed="rId4"/>
          <a:srcRect l="14527" r="7706"/>
          <a:stretch/>
        </p:blipFill>
        <p:spPr>
          <a:xfrm>
            <a:off x="4591251" y="1653012"/>
            <a:ext cx="4230486" cy="248425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3DF0952-CC5A-B09D-A82B-138286CD54B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20</a:t>
            </a:r>
          </a:p>
        </p:txBody>
      </p:sp>
    </p:spTree>
    <p:extLst>
      <p:ext uri="{BB962C8B-B14F-4D97-AF65-F5344CB8AC3E}">
        <p14:creationId xmlns:p14="http://schemas.microsoft.com/office/powerpoint/2010/main" val="207973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3" y="3798410"/>
            <a:ext cx="3156759" cy="97328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black_height = 3</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black_depth (Node 6) = 2</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124119" y="1180586"/>
            <a:ext cx="4895762" cy="240825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68;p37">
            <a:extLst>
              <a:ext uri="{FF2B5EF4-FFF2-40B4-BE49-F238E27FC236}">
                <a16:creationId xmlns:a16="http://schemas.microsoft.com/office/drawing/2014/main" id="{571B814D-FD2C-44AA-8EDA-A7ACFB7C4965}"/>
              </a:ext>
            </a:extLst>
          </p:cNvPr>
          <p:cNvSpPr txBox="1">
            <a:spLocks/>
          </p:cNvSpPr>
          <p:nvPr/>
        </p:nvSpPr>
        <p:spPr>
          <a:xfrm>
            <a:off x="5017422" y="3798409"/>
            <a:ext cx="3156759" cy="97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black_depth (Node 27) = 2</a:t>
            </a:r>
          </a:p>
          <a:p>
            <a:pPr marL="285750" indent="-285750">
              <a:lnSpc>
                <a:spcPct val="150000"/>
              </a:lnSpc>
              <a:buFont typeface="Arial" panose="020B0604020202020204" pitchFamily="34" charset="0"/>
              <a:buChar char="•"/>
            </a:pPr>
            <a:r>
              <a:rPr lang="vi-VN" sz="1600">
                <a:latin typeface="Nunito" pitchFamily="2" charset="-93"/>
              </a:rPr>
              <a:t>black_depth (Node 15) = 1</a:t>
            </a:r>
          </a:p>
          <a:p>
            <a:pPr marL="0" indent="0"/>
            <a:endParaRPr lang="vi-VN"/>
          </a:p>
        </p:txBody>
      </p:sp>
      <p:sp>
        <p:nvSpPr>
          <p:cNvPr id="5" name="TextBox 4">
            <a:extLst>
              <a:ext uri="{FF2B5EF4-FFF2-40B4-BE49-F238E27FC236}">
                <a16:creationId xmlns:a16="http://schemas.microsoft.com/office/drawing/2014/main" id="{C5692780-026F-3916-CC88-03DE3A0B94F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21</a:t>
            </a:r>
          </a:p>
        </p:txBody>
      </p:sp>
    </p:spTree>
    <p:extLst>
      <p:ext uri="{BB962C8B-B14F-4D97-AF65-F5344CB8AC3E}">
        <p14:creationId xmlns:p14="http://schemas.microsoft.com/office/powerpoint/2010/main" val="17620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THUỘC TÍNH</a:t>
            </a:r>
            <a:endParaRPr/>
          </a:p>
        </p:txBody>
      </p:sp>
      <p:sp>
        <p:nvSpPr>
          <p:cNvPr id="868" name="Google Shape;868;p37"/>
          <p:cNvSpPr txBox="1">
            <a:spLocks noGrp="1"/>
          </p:cNvSpPr>
          <p:nvPr>
            <p:ph type="subTitle" idx="1"/>
          </p:nvPr>
        </p:nvSpPr>
        <p:spPr>
          <a:xfrm>
            <a:off x="304799" y="1167618"/>
            <a:ext cx="5378549" cy="3664634"/>
          </a:xfrm>
          <a:prstGeom prst="rect">
            <a:avLst/>
          </a:prstGeom>
        </p:spPr>
        <p:txBody>
          <a:bodyPr spcFirstLastPara="1" wrap="square" lIns="91425" tIns="91425" rIns="91425" bIns="91425" anchor="t" anchorCtr="0">
            <a:noAutofit/>
          </a:bodyPr>
          <a:lstStyle/>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gốc (Root Property): </a:t>
            </a:r>
            <a:r>
              <a:rPr lang="vi-VN" sz="1600">
                <a:latin typeface="Nunito" pitchFamily="2" charset="-93"/>
              </a:rPr>
              <a:t>Node gốc phải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lá (External Property): </a:t>
            </a:r>
            <a:r>
              <a:rPr lang="vi-VN" sz="1600">
                <a:latin typeface="Nunito" pitchFamily="2" charset="-93"/>
              </a:rPr>
              <a:t>Node lá luôn là node NIL (tương tự node NULL ở BST), và luôn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bên trong (Internal Property): </a:t>
            </a:r>
            <a:r>
              <a:rPr lang="vi-VN" sz="1600">
                <a:latin typeface="Nunito" pitchFamily="2" charset="-93"/>
              </a:rPr>
              <a:t>Con của node đỏ phải là node có màu đen. </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Độ sâu (Depth Property): </a:t>
            </a:r>
            <a:r>
              <a:rPr lang="vi-VN" sz="1600">
                <a:latin typeface="Nunito" pitchFamily="2" charset="-93"/>
              </a:rPr>
              <a:t>Tất cả các node lá đều có cùng black depth.</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Path (Path Property): </a:t>
            </a:r>
            <a:r>
              <a:rPr lang="vi-VN" sz="1600">
                <a:latin typeface="Nunito" pitchFamily="2" charset="-93"/>
              </a:rPr>
              <a:t>Mỗi path từ node gốc đến node lá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4" name="Picture 3" descr="A diagram of a network&#10;&#10;Description automatically generated">
            <a:extLst>
              <a:ext uri="{FF2B5EF4-FFF2-40B4-BE49-F238E27FC236}">
                <a16:creationId xmlns:a16="http://schemas.microsoft.com/office/drawing/2014/main" id="{E1100C63-7B73-F73D-4F8A-90E05C94085B}"/>
              </a:ext>
            </a:extLst>
          </p:cNvPr>
          <p:cNvPicPr>
            <a:picLocks noChangeAspect="1"/>
          </p:cNvPicPr>
          <p:nvPr/>
        </p:nvPicPr>
        <p:blipFill>
          <a:blip r:embed="rId3"/>
          <a:stretch>
            <a:fillRect/>
          </a:stretch>
        </p:blipFill>
        <p:spPr>
          <a:xfrm>
            <a:off x="5683348" y="1939695"/>
            <a:ext cx="3155853" cy="21997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4603A02-46A4-076A-75E4-8E892AE525E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22</a:t>
            </a:r>
          </a:p>
        </p:txBody>
      </p:sp>
    </p:spTree>
    <p:extLst>
      <p:ext uri="{BB962C8B-B14F-4D97-AF65-F5344CB8AC3E}">
        <p14:creationId xmlns:p14="http://schemas.microsoft.com/office/powerpoint/2010/main" val="350830161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562708" y="521225"/>
            <a:ext cx="46396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800" y="1246908"/>
            <a:ext cx="5059626"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364426" y="807575"/>
            <a:ext cx="3341557" cy="1762661"/>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644554" y="2875915"/>
            <a:ext cx="2781300" cy="193869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790BF5-0632-A5A3-9F7C-CCAC0B66EA9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23</a:t>
            </a:r>
          </a:p>
        </p:txBody>
      </p:sp>
    </p:spTree>
    <p:extLst>
      <p:ext uri="{BB962C8B-B14F-4D97-AF65-F5344CB8AC3E}">
        <p14:creationId xmlns:p14="http://schemas.microsoft.com/office/powerpoint/2010/main" val="29743505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7891" y="2150849"/>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Thao tác</a:t>
            </a:r>
            <a:endParaRPr/>
          </a:p>
        </p:txBody>
      </p:sp>
      <p:sp>
        <p:nvSpPr>
          <p:cNvPr id="757" name="Google Shape;757;p36"/>
          <p:cNvSpPr txBox="1">
            <a:spLocks noGrp="1"/>
          </p:cNvSpPr>
          <p:nvPr>
            <p:ph type="subTitle" idx="1"/>
          </p:nvPr>
        </p:nvSpPr>
        <p:spPr>
          <a:xfrm>
            <a:off x="497891" y="4092064"/>
            <a:ext cx="8326069" cy="507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Trình bày các thao tác chính trên cây gồm: Tìm kiếm (Search), Thêm (Insert), Xóa (Delete)</a:t>
            </a:r>
            <a:endParaRPr>
              <a:latin typeface="Nunito" pitchFamily="2" charset="-93"/>
            </a:endParaRPr>
          </a:p>
        </p:txBody>
      </p:sp>
      <p:sp>
        <p:nvSpPr>
          <p:cNvPr id="758" name="Google Shape;758;p36"/>
          <p:cNvSpPr txBox="1">
            <a:spLocks noGrp="1"/>
          </p:cNvSpPr>
          <p:nvPr>
            <p:ph type="title" idx="2"/>
          </p:nvPr>
        </p:nvSpPr>
        <p:spPr>
          <a:xfrm>
            <a:off x="497891" y="105143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3</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008418" y="1272491"/>
            <a:ext cx="3727909" cy="2598517"/>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DC635FAB-0D11-295F-4E19-2353F2FE180C}"/>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3EF46BC6-0F02-3257-B43F-BD7CFDBC14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24</a:t>
            </a:r>
          </a:p>
        </p:txBody>
      </p:sp>
    </p:spTree>
    <p:extLst>
      <p:ext uri="{BB962C8B-B14F-4D97-AF65-F5344CB8AC3E}">
        <p14:creationId xmlns:p14="http://schemas.microsoft.com/office/powerpoint/2010/main" val="6787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Rotate – Recolor Case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3.1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790155" y="330811"/>
            <a:ext cx="669845" cy="246221"/>
          </a:xfrm>
          <a:prstGeom prst="rect">
            <a:avLst/>
          </a:prstGeom>
          <a:noFill/>
        </p:spPr>
        <p:txBody>
          <a:bodyPr wrap="square" rtlCol="0">
            <a:spAutoFit/>
          </a:bodyPr>
          <a:lstStyle/>
          <a:p>
            <a:r>
              <a:rPr lang="vi-VN" sz="1000" b="1">
                <a:latin typeface="Nunito" pitchFamily="2" charset="-93"/>
              </a:rPr>
              <a:t>Page 25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Search - Tìm kiếm</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THAO TÁC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Insert - Thêm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Delete - Xóa</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3.4</a:t>
            </a:r>
            <a:endParaRPr lang="en" sz="2500"/>
          </a:p>
        </p:txBody>
      </p:sp>
    </p:spTree>
    <p:extLst>
      <p:ext uri="{BB962C8B-B14F-4D97-AF65-F5344CB8AC3E}">
        <p14:creationId xmlns:p14="http://schemas.microsoft.com/office/powerpoint/2010/main" val="23586552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THAO TÁC TRÊN CÂY</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1620875"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5" name="Google Shape;1537;p41">
            <a:extLst>
              <a:ext uri="{FF2B5EF4-FFF2-40B4-BE49-F238E27FC236}">
                <a16:creationId xmlns:a16="http://schemas.microsoft.com/office/drawing/2014/main" id="{3132F54B-E873-EA9F-D7D5-EA2EE198CFAE}"/>
              </a:ext>
            </a:extLst>
          </p:cNvPr>
          <p:cNvSpPr txBox="1">
            <a:spLocks/>
          </p:cNvSpPr>
          <p:nvPr/>
        </p:nvSpPr>
        <p:spPr>
          <a:xfrm>
            <a:off x="3572457"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Thêm 1 phần tử mới vào cây</a:t>
            </a:r>
          </a:p>
        </p:txBody>
      </p:sp>
      <p:sp>
        <p:nvSpPr>
          <p:cNvPr id="16" name="Google Shape;1538;p41">
            <a:extLst>
              <a:ext uri="{FF2B5EF4-FFF2-40B4-BE49-F238E27FC236}">
                <a16:creationId xmlns:a16="http://schemas.microsoft.com/office/drawing/2014/main" id="{90CEFEA9-4C53-C49F-58BB-67B06D3D44C6}"/>
              </a:ext>
            </a:extLst>
          </p:cNvPr>
          <p:cNvSpPr txBox="1">
            <a:spLocks/>
          </p:cNvSpPr>
          <p:nvPr/>
        </p:nvSpPr>
        <p:spPr>
          <a:xfrm>
            <a:off x="706294" y="3128150"/>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Tìm kiếm phần tử x có xuất hiện trong cây không?</a:t>
            </a:r>
          </a:p>
        </p:txBody>
      </p:sp>
      <p:sp>
        <p:nvSpPr>
          <p:cNvPr id="17" name="Google Shape;1539;p41">
            <a:extLst>
              <a:ext uri="{FF2B5EF4-FFF2-40B4-BE49-F238E27FC236}">
                <a16:creationId xmlns:a16="http://schemas.microsoft.com/office/drawing/2014/main" id="{4D9A4793-2FE1-EC18-7C14-4449DB91B348}"/>
              </a:ext>
            </a:extLst>
          </p:cNvPr>
          <p:cNvSpPr txBox="1">
            <a:spLocks/>
          </p:cNvSpPr>
          <p:nvPr/>
        </p:nvSpPr>
        <p:spPr>
          <a:xfrm>
            <a:off x="452961" y="2714511"/>
            <a:ext cx="281064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SEARCH - TÌM KIẾM</a:t>
            </a:r>
          </a:p>
        </p:txBody>
      </p:sp>
      <p:sp>
        <p:nvSpPr>
          <p:cNvPr id="18" name="Google Shape;1540;p41">
            <a:extLst>
              <a:ext uri="{FF2B5EF4-FFF2-40B4-BE49-F238E27FC236}">
                <a16:creationId xmlns:a16="http://schemas.microsoft.com/office/drawing/2014/main" id="{7808D2A9-AB38-1815-DC86-580B79415107}"/>
              </a:ext>
            </a:extLst>
          </p:cNvPr>
          <p:cNvSpPr txBox="1">
            <a:spLocks/>
          </p:cNvSpPr>
          <p:nvPr/>
        </p:nvSpPr>
        <p:spPr>
          <a:xfrm>
            <a:off x="3572457"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INSERT - THÊM</a:t>
            </a:r>
          </a:p>
        </p:txBody>
      </p:sp>
      <p:sp>
        <p:nvSpPr>
          <p:cNvPr id="19" name="Google Shape;1541;p41">
            <a:extLst>
              <a:ext uri="{FF2B5EF4-FFF2-40B4-BE49-F238E27FC236}">
                <a16:creationId xmlns:a16="http://schemas.microsoft.com/office/drawing/2014/main" id="{C36AD2BA-287B-73F7-C82F-713FD4B8C651}"/>
              </a:ext>
            </a:extLst>
          </p:cNvPr>
          <p:cNvSpPr txBox="1">
            <a:spLocks/>
          </p:cNvSpPr>
          <p:nvPr/>
        </p:nvSpPr>
        <p:spPr>
          <a:xfrm>
            <a:off x="6272515"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Xóa phần tử được chọn khỏi cây</a:t>
            </a:r>
          </a:p>
        </p:txBody>
      </p:sp>
      <p:sp>
        <p:nvSpPr>
          <p:cNvPr id="20" name="Google Shape;1542;p41">
            <a:extLst>
              <a:ext uri="{FF2B5EF4-FFF2-40B4-BE49-F238E27FC236}">
                <a16:creationId xmlns:a16="http://schemas.microsoft.com/office/drawing/2014/main" id="{52163396-EE5C-B642-3BBF-EB4ABB254C4A}"/>
              </a:ext>
            </a:extLst>
          </p:cNvPr>
          <p:cNvSpPr txBox="1">
            <a:spLocks/>
          </p:cNvSpPr>
          <p:nvPr/>
        </p:nvSpPr>
        <p:spPr>
          <a:xfrm>
            <a:off x="6272515"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DELETE - XÓA</a:t>
            </a:r>
          </a:p>
        </p:txBody>
      </p:sp>
      <p:sp>
        <p:nvSpPr>
          <p:cNvPr id="21" name="Google Shape;1544;p41">
            <a:extLst>
              <a:ext uri="{FF2B5EF4-FFF2-40B4-BE49-F238E27FC236}">
                <a16:creationId xmlns:a16="http://schemas.microsoft.com/office/drawing/2014/main" id="{ACC83379-CF15-9949-8181-55D0DD65E818}"/>
              </a:ext>
            </a:extLst>
          </p:cNvPr>
          <p:cNvSpPr/>
          <p:nvPr/>
        </p:nvSpPr>
        <p:spPr>
          <a:xfrm>
            <a:off x="1549882" y="1963784"/>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41">
            <a:extLst>
              <a:ext uri="{FF2B5EF4-FFF2-40B4-BE49-F238E27FC236}">
                <a16:creationId xmlns:a16="http://schemas.microsoft.com/office/drawing/2014/main" id="{63004EDE-8025-A74D-5F12-E22714EA28B1}"/>
              </a:ext>
            </a:extLst>
          </p:cNvPr>
          <p:cNvSpPr/>
          <p:nvPr/>
        </p:nvSpPr>
        <p:spPr>
          <a:xfrm>
            <a:off x="44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41">
            <a:extLst>
              <a:ext uri="{FF2B5EF4-FFF2-40B4-BE49-F238E27FC236}">
                <a16:creationId xmlns:a16="http://schemas.microsoft.com/office/drawing/2014/main" id="{D5B5EAAD-C9F1-77BB-5339-8BD3B2396DF2}"/>
              </a:ext>
            </a:extLst>
          </p:cNvPr>
          <p:cNvSpPr/>
          <p:nvPr/>
        </p:nvSpPr>
        <p:spPr>
          <a:xfrm>
            <a:off x="71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19083;p82">
            <a:extLst>
              <a:ext uri="{FF2B5EF4-FFF2-40B4-BE49-F238E27FC236}">
                <a16:creationId xmlns:a16="http://schemas.microsoft.com/office/drawing/2014/main" id="{54B12131-64E6-5728-0D15-481C73E5E700}"/>
              </a:ext>
            </a:extLst>
          </p:cNvPr>
          <p:cNvGrpSpPr/>
          <p:nvPr/>
        </p:nvGrpSpPr>
        <p:grpSpPr>
          <a:xfrm>
            <a:off x="7292233" y="2103907"/>
            <a:ext cx="264309" cy="319826"/>
            <a:chOff x="8020722" y="1543724"/>
            <a:chExt cx="264309" cy="319826"/>
          </a:xfrm>
        </p:grpSpPr>
        <p:sp>
          <p:nvSpPr>
            <p:cNvPr id="926" name="Google Shape;19084;p82">
              <a:extLst>
                <a:ext uri="{FF2B5EF4-FFF2-40B4-BE49-F238E27FC236}">
                  <a16:creationId xmlns:a16="http://schemas.microsoft.com/office/drawing/2014/main" id="{BE207CE5-C96B-2ED7-2C22-BE68F91A761D}"/>
                </a:ext>
              </a:extLst>
            </p:cNvPr>
            <p:cNvSpPr/>
            <p:nvPr/>
          </p:nvSpPr>
          <p:spPr>
            <a:xfrm>
              <a:off x="8056250" y="1617642"/>
              <a:ext cx="193254" cy="241145"/>
            </a:xfrm>
            <a:custGeom>
              <a:avLst/>
              <a:gdLst/>
              <a:ahLst/>
              <a:cxnLst/>
              <a:rect l="l" t="t" r="r" b="b"/>
              <a:pathLst>
                <a:path w="7425" h="9265" extrusionOk="0">
                  <a:moveTo>
                    <a:pt x="1" y="0"/>
                  </a:moveTo>
                  <a:lnTo>
                    <a:pt x="472" y="8649"/>
                  </a:lnTo>
                  <a:cubicBezTo>
                    <a:pt x="490" y="8993"/>
                    <a:pt x="775" y="9264"/>
                    <a:pt x="1120" y="9264"/>
                  </a:cubicBezTo>
                  <a:lnTo>
                    <a:pt x="6281" y="9264"/>
                  </a:lnTo>
                  <a:cubicBezTo>
                    <a:pt x="6626" y="9264"/>
                    <a:pt x="6908" y="8997"/>
                    <a:pt x="6929" y="8656"/>
                  </a:cubicBezTo>
                  <a:lnTo>
                    <a:pt x="7425" y="0"/>
                  </a:ln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085;p82">
              <a:extLst>
                <a:ext uri="{FF2B5EF4-FFF2-40B4-BE49-F238E27FC236}">
                  <a16:creationId xmlns:a16="http://schemas.microsoft.com/office/drawing/2014/main" id="{721082AB-204F-AB05-20C4-C3DAD58E1B64}"/>
                </a:ext>
              </a:extLst>
            </p:cNvPr>
            <p:cNvSpPr/>
            <p:nvPr/>
          </p:nvSpPr>
          <p:spPr>
            <a:xfrm>
              <a:off x="8068613" y="1617642"/>
              <a:ext cx="180891" cy="241223"/>
            </a:xfrm>
            <a:custGeom>
              <a:avLst/>
              <a:gdLst/>
              <a:ahLst/>
              <a:cxnLst/>
              <a:rect l="l" t="t" r="r" b="b"/>
              <a:pathLst>
                <a:path w="6950" h="9268" extrusionOk="0">
                  <a:moveTo>
                    <a:pt x="4797" y="0"/>
                  </a:moveTo>
                  <a:lnTo>
                    <a:pt x="4578" y="8065"/>
                  </a:lnTo>
                  <a:cubicBezTo>
                    <a:pt x="4568" y="8413"/>
                    <a:pt x="4283" y="8691"/>
                    <a:pt x="3931" y="8691"/>
                  </a:cubicBezTo>
                  <a:lnTo>
                    <a:pt x="1" y="8691"/>
                  </a:lnTo>
                  <a:cubicBezTo>
                    <a:pt x="40" y="9018"/>
                    <a:pt x="318" y="9268"/>
                    <a:pt x="645" y="9268"/>
                  </a:cubicBezTo>
                  <a:lnTo>
                    <a:pt x="5806" y="9268"/>
                  </a:lnTo>
                  <a:cubicBezTo>
                    <a:pt x="6151" y="9268"/>
                    <a:pt x="6436" y="8997"/>
                    <a:pt x="6454" y="8656"/>
                  </a:cubicBezTo>
                  <a:lnTo>
                    <a:pt x="6950" y="0"/>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086;p82">
              <a:extLst>
                <a:ext uri="{FF2B5EF4-FFF2-40B4-BE49-F238E27FC236}">
                  <a16:creationId xmlns:a16="http://schemas.microsoft.com/office/drawing/2014/main" id="{D330D848-07DD-597F-5E55-F944F4EB13A7}"/>
                </a:ext>
              </a:extLst>
            </p:cNvPr>
            <p:cNvSpPr/>
            <p:nvPr/>
          </p:nvSpPr>
          <p:spPr>
            <a:xfrm>
              <a:off x="8056250" y="1574592"/>
              <a:ext cx="192890" cy="39952"/>
            </a:xfrm>
            <a:custGeom>
              <a:avLst/>
              <a:gdLst/>
              <a:ahLst/>
              <a:cxnLst/>
              <a:rect l="l" t="t" r="r" b="b"/>
              <a:pathLst>
                <a:path w="7411" h="1535" extrusionOk="0">
                  <a:moveTo>
                    <a:pt x="1514" y="1"/>
                  </a:moveTo>
                  <a:cubicBezTo>
                    <a:pt x="676" y="1"/>
                    <a:pt x="1" y="680"/>
                    <a:pt x="1" y="1513"/>
                  </a:cubicBezTo>
                  <a:lnTo>
                    <a:pt x="1" y="1535"/>
                  </a:lnTo>
                  <a:lnTo>
                    <a:pt x="7411" y="1535"/>
                  </a:lnTo>
                  <a:lnTo>
                    <a:pt x="7411" y="1513"/>
                  </a:lnTo>
                  <a:cubicBezTo>
                    <a:pt x="7411" y="680"/>
                    <a:pt x="6732" y="1"/>
                    <a:pt x="5898" y="1"/>
                  </a:cubicBezTo>
                  <a:close/>
                </a:path>
              </a:pathLst>
            </a:custGeom>
            <a:solidFill>
              <a:srgbClr val="BCCAD5"/>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087;p82">
              <a:extLst>
                <a:ext uri="{FF2B5EF4-FFF2-40B4-BE49-F238E27FC236}">
                  <a16:creationId xmlns:a16="http://schemas.microsoft.com/office/drawing/2014/main" id="{CD2B8808-0250-066D-072A-61A043227268}"/>
                </a:ext>
              </a:extLst>
            </p:cNvPr>
            <p:cNvSpPr/>
            <p:nvPr/>
          </p:nvSpPr>
          <p:spPr>
            <a:xfrm>
              <a:off x="8168636" y="1574592"/>
              <a:ext cx="80503" cy="39952"/>
            </a:xfrm>
            <a:custGeom>
              <a:avLst/>
              <a:gdLst/>
              <a:ahLst/>
              <a:cxnLst/>
              <a:rect l="l" t="t" r="r" b="b"/>
              <a:pathLst>
                <a:path w="3093" h="1535" extrusionOk="0">
                  <a:moveTo>
                    <a:pt x="0" y="1"/>
                  </a:moveTo>
                  <a:cubicBezTo>
                    <a:pt x="834" y="1"/>
                    <a:pt x="1509" y="676"/>
                    <a:pt x="1509" y="1510"/>
                  </a:cubicBezTo>
                  <a:lnTo>
                    <a:pt x="1509" y="1535"/>
                  </a:lnTo>
                  <a:lnTo>
                    <a:pt x="3093" y="1535"/>
                  </a:lnTo>
                  <a:lnTo>
                    <a:pt x="3093" y="1510"/>
                  </a:lnTo>
                  <a:cubicBezTo>
                    <a:pt x="3093" y="676"/>
                    <a:pt x="2417" y="1"/>
                    <a:pt x="1583" y="1"/>
                  </a:cubicBezTo>
                  <a:close/>
                </a:path>
              </a:pathLst>
            </a:custGeom>
            <a:solidFill>
              <a:srgbClr val="9BAFBF"/>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088;p82">
              <a:extLst>
                <a:ext uri="{FF2B5EF4-FFF2-40B4-BE49-F238E27FC236}">
                  <a16:creationId xmlns:a16="http://schemas.microsoft.com/office/drawing/2014/main" id="{6ECCFDC5-C46A-E0C8-6080-57B221C4FE38}"/>
                </a:ext>
              </a:extLst>
            </p:cNvPr>
            <p:cNvSpPr/>
            <p:nvPr/>
          </p:nvSpPr>
          <p:spPr>
            <a:xfrm>
              <a:off x="8025771" y="1598303"/>
              <a:ext cx="254315" cy="28604"/>
            </a:xfrm>
            <a:custGeom>
              <a:avLst/>
              <a:gdLst/>
              <a:ahLst/>
              <a:cxnLst/>
              <a:rect l="l" t="t" r="r" b="b"/>
              <a:pathLst>
                <a:path w="9771" h="1099" extrusionOk="0">
                  <a:moveTo>
                    <a:pt x="517" y="1"/>
                  </a:moveTo>
                  <a:cubicBezTo>
                    <a:pt x="225" y="18"/>
                    <a:pt x="0" y="258"/>
                    <a:pt x="0" y="550"/>
                  </a:cubicBezTo>
                  <a:cubicBezTo>
                    <a:pt x="0" y="842"/>
                    <a:pt x="225" y="1085"/>
                    <a:pt x="517" y="1099"/>
                  </a:cubicBezTo>
                  <a:lnTo>
                    <a:pt x="9250" y="1099"/>
                  </a:lnTo>
                  <a:cubicBezTo>
                    <a:pt x="9542" y="1085"/>
                    <a:pt x="9771" y="842"/>
                    <a:pt x="9771" y="550"/>
                  </a:cubicBezTo>
                  <a:cubicBezTo>
                    <a:pt x="9771" y="258"/>
                    <a:pt x="9542" y="18"/>
                    <a:pt x="9250" y="1"/>
                  </a:cubicBez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089;p82">
              <a:extLst>
                <a:ext uri="{FF2B5EF4-FFF2-40B4-BE49-F238E27FC236}">
                  <a16:creationId xmlns:a16="http://schemas.microsoft.com/office/drawing/2014/main" id="{A8992C61-3C2E-AF83-1CA4-BCAFC142DD69}"/>
                </a:ext>
              </a:extLst>
            </p:cNvPr>
            <p:cNvSpPr/>
            <p:nvPr/>
          </p:nvSpPr>
          <p:spPr>
            <a:xfrm>
              <a:off x="8024860" y="1598303"/>
              <a:ext cx="255226" cy="28786"/>
            </a:xfrm>
            <a:custGeom>
              <a:avLst/>
              <a:gdLst/>
              <a:ahLst/>
              <a:cxnLst/>
              <a:rect l="l" t="t" r="r" b="b"/>
              <a:pathLst>
                <a:path w="9806" h="1106" extrusionOk="0">
                  <a:moveTo>
                    <a:pt x="8142" y="1"/>
                  </a:moveTo>
                  <a:cubicBezTo>
                    <a:pt x="8142" y="303"/>
                    <a:pt x="7895" y="550"/>
                    <a:pt x="7589" y="550"/>
                  </a:cubicBezTo>
                  <a:lnTo>
                    <a:pt x="4" y="550"/>
                  </a:lnTo>
                  <a:cubicBezTo>
                    <a:pt x="0" y="856"/>
                    <a:pt x="250" y="1106"/>
                    <a:pt x="552" y="1106"/>
                  </a:cubicBezTo>
                  <a:lnTo>
                    <a:pt x="9285" y="1106"/>
                  </a:lnTo>
                  <a:cubicBezTo>
                    <a:pt x="9577" y="1088"/>
                    <a:pt x="9806" y="845"/>
                    <a:pt x="9806" y="553"/>
                  </a:cubicBezTo>
                  <a:cubicBezTo>
                    <a:pt x="9806" y="261"/>
                    <a:pt x="9577" y="22"/>
                    <a:pt x="9285" y="4"/>
                  </a:cubicBezTo>
                  <a:lnTo>
                    <a:pt x="9285" y="1"/>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090;p82">
              <a:extLst>
                <a:ext uri="{FF2B5EF4-FFF2-40B4-BE49-F238E27FC236}">
                  <a16:creationId xmlns:a16="http://schemas.microsoft.com/office/drawing/2014/main" id="{BB3FC3F5-D682-F42C-3A1F-5CA38755C356}"/>
                </a:ext>
              </a:extLst>
            </p:cNvPr>
            <p:cNvSpPr/>
            <p:nvPr/>
          </p:nvSpPr>
          <p:spPr>
            <a:xfrm>
              <a:off x="8143988" y="1655902"/>
              <a:ext cx="17803" cy="154265"/>
            </a:xfrm>
            <a:custGeom>
              <a:avLst/>
              <a:gdLst/>
              <a:ahLst/>
              <a:cxnLst/>
              <a:rect l="l" t="t" r="r" b="b"/>
              <a:pathLst>
                <a:path w="684" h="5927" extrusionOk="0">
                  <a:moveTo>
                    <a:pt x="342" y="1"/>
                  </a:moveTo>
                  <a:cubicBezTo>
                    <a:pt x="155" y="1"/>
                    <a:pt x="1" y="156"/>
                    <a:pt x="4" y="342"/>
                  </a:cubicBezTo>
                  <a:lnTo>
                    <a:pt x="4" y="5588"/>
                  </a:lnTo>
                  <a:cubicBezTo>
                    <a:pt x="4" y="5775"/>
                    <a:pt x="155" y="5926"/>
                    <a:pt x="342" y="5926"/>
                  </a:cubicBezTo>
                  <a:cubicBezTo>
                    <a:pt x="528" y="5926"/>
                    <a:pt x="683" y="5775"/>
                    <a:pt x="683" y="5588"/>
                  </a:cubicBezTo>
                  <a:lnTo>
                    <a:pt x="683" y="342"/>
                  </a:lnTo>
                  <a:cubicBezTo>
                    <a:pt x="683" y="152"/>
                    <a:pt x="528" y="1"/>
                    <a:pt x="342"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091;p82">
              <a:extLst>
                <a:ext uri="{FF2B5EF4-FFF2-40B4-BE49-F238E27FC236}">
                  <a16:creationId xmlns:a16="http://schemas.microsoft.com/office/drawing/2014/main" id="{5A030970-8133-0023-ABC8-B73C8B45EABD}"/>
                </a:ext>
              </a:extLst>
            </p:cNvPr>
            <p:cNvSpPr/>
            <p:nvPr/>
          </p:nvSpPr>
          <p:spPr>
            <a:xfrm>
              <a:off x="8194351" y="1655902"/>
              <a:ext cx="21655" cy="154083"/>
            </a:xfrm>
            <a:custGeom>
              <a:avLst/>
              <a:gdLst/>
              <a:ahLst/>
              <a:cxnLst/>
              <a:rect l="l" t="t" r="r" b="b"/>
              <a:pathLst>
                <a:path w="832" h="5920" extrusionOk="0">
                  <a:moveTo>
                    <a:pt x="490" y="1"/>
                  </a:moveTo>
                  <a:cubicBezTo>
                    <a:pt x="303" y="1"/>
                    <a:pt x="156" y="149"/>
                    <a:pt x="149" y="332"/>
                  </a:cubicBezTo>
                  <a:lnTo>
                    <a:pt x="1" y="5578"/>
                  </a:lnTo>
                  <a:cubicBezTo>
                    <a:pt x="1" y="5764"/>
                    <a:pt x="145" y="5915"/>
                    <a:pt x="331" y="5919"/>
                  </a:cubicBezTo>
                  <a:cubicBezTo>
                    <a:pt x="336" y="5919"/>
                    <a:pt x="340" y="5919"/>
                    <a:pt x="344" y="5919"/>
                  </a:cubicBezTo>
                  <a:cubicBezTo>
                    <a:pt x="522" y="5919"/>
                    <a:pt x="669" y="5777"/>
                    <a:pt x="680" y="5599"/>
                  </a:cubicBezTo>
                  <a:lnTo>
                    <a:pt x="828" y="349"/>
                  </a:lnTo>
                  <a:cubicBezTo>
                    <a:pt x="831" y="159"/>
                    <a:pt x="680" y="1"/>
                    <a:pt x="490"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092;p82">
              <a:extLst>
                <a:ext uri="{FF2B5EF4-FFF2-40B4-BE49-F238E27FC236}">
                  <a16:creationId xmlns:a16="http://schemas.microsoft.com/office/drawing/2014/main" id="{52B293D5-9F52-83D9-C290-4C5BF334CE21}"/>
                </a:ext>
              </a:extLst>
            </p:cNvPr>
            <p:cNvSpPr/>
            <p:nvPr/>
          </p:nvSpPr>
          <p:spPr>
            <a:xfrm>
              <a:off x="8089773" y="1655902"/>
              <a:ext cx="21629" cy="154083"/>
            </a:xfrm>
            <a:custGeom>
              <a:avLst/>
              <a:gdLst/>
              <a:ahLst/>
              <a:cxnLst/>
              <a:rect l="l" t="t" r="r" b="b"/>
              <a:pathLst>
                <a:path w="831" h="5920" extrusionOk="0">
                  <a:moveTo>
                    <a:pt x="345" y="1"/>
                  </a:moveTo>
                  <a:cubicBezTo>
                    <a:pt x="152" y="1"/>
                    <a:pt x="1" y="159"/>
                    <a:pt x="4" y="349"/>
                  </a:cubicBezTo>
                  <a:lnTo>
                    <a:pt x="152" y="5599"/>
                  </a:lnTo>
                  <a:cubicBezTo>
                    <a:pt x="162" y="5777"/>
                    <a:pt x="310" y="5919"/>
                    <a:pt x="487" y="5919"/>
                  </a:cubicBezTo>
                  <a:cubicBezTo>
                    <a:pt x="492" y="5919"/>
                    <a:pt x="496" y="5919"/>
                    <a:pt x="500" y="5919"/>
                  </a:cubicBezTo>
                  <a:cubicBezTo>
                    <a:pt x="687" y="5915"/>
                    <a:pt x="831" y="5764"/>
                    <a:pt x="831" y="5578"/>
                  </a:cubicBezTo>
                  <a:lnTo>
                    <a:pt x="683" y="332"/>
                  </a:lnTo>
                  <a:cubicBezTo>
                    <a:pt x="680" y="149"/>
                    <a:pt x="528" y="1"/>
                    <a:pt x="345"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093;p82">
              <a:extLst>
                <a:ext uri="{FF2B5EF4-FFF2-40B4-BE49-F238E27FC236}">
                  <a16:creationId xmlns:a16="http://schemas.microsoft.com/office/drawing/2014/main" id="{5EBEC023-1A42-F6D2-ACB9-B0B49AF81D72}"/>
                </a:ext>
              </a:extLst>
            </p:cNvPr>
            <p:cNvSpPr/>
            <p:nvPr/>
          </p:nvSpPr>
          <p:spPr>
            <a:xfrm>
              <a:off x="8144821" y="1655902"/>
              <a:ext cx="16970" cy="154265"/>
            </a:xfrm>
            <a:custGeom>
              <a:avLst/>
              <a:gdLst/>
              <a:ahLst/>
              <a:cxnLst/>
              <a:rect l="l" t="t" r="r" b="b"/>
              <a:pathLst>
                <a:path w="652" h="5927" extrusionOk="0">
                  <a:moveTo>
                    <a:pt x="299" y="1"/>
                  </a:moveTo>
                  <a:cubicBezTo>
                    <a:pt x="317" y="43"/>
                    <a:pt x="324" y="89"/>
                    <a:pt x="324" y="135"/>
                  </a:cubicBezTo>
                  <a:lnTo>
                    <a:pt x="324" y="5384"/>
                  </a:lnTo>
                  <a:cubicBezTo>
                    <a:pt x="324" y="5567"/>
                    <a:pt x="180" y="5715"/>
                    <a:pt x="0" y="5722"/>
                  </a:cubicBezTo>
                  <a:cubicBezTo>
                    <a:pt x="53" y="5845"/>
                    <a:pt x="176" y="5926"/>
                    <a:pt x="310" y="5926"/>
                  </a:cubicBezTo>
                  <a:cubicBezTo>
                    <a:pt x="496" y="5926"/>
                    <a:pt x="648" y="5775"/>
                    <a:pt x="648" y="5588"/>
                  </a:cubicBezTo>
                  <a:lnTo>
                    <a:pt x="648" y="342"/>
                  </a:lnTo>
                  <a:cubicBezTo>
                    <a:pt x="651" y="156"/>
                    <a:pt x="496" y="1"/>
                    <a:pt x="310"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094;p82">
              <a:extLst>
                <a:ext uri="{FF2B5EF4-FFF2-40B4-BE49-F238E27FC236}">
                  <a16:creationId xmlns:a16="http://schemas.microsoft.com/office/drawing/2014/main" id="{1127B455-6138-18F3-DBF4-17A2EAAEB352}"/>
                </a:ext>
              </a:extLst>
            </p:cNvPr>
            <p:cNvSpPr/>
            <p:nvPr/>
          </p:nvSpPr>
          <p:spPr>
            <a:xfrm>
              <a:off x="8195080" y="1655902"/>
              <a:ext cx="20926" cy="154265"/>
            </a:xfrm>
            <a:custGeom>
              <a:avLst/>
              <a:gdLst/>
              <a:ahLst/>
              <a:cxnLst/>
              <a:rect l="l" t="t" r="r" b="b"/>
              <a:pathLst>
                <a:path w="804" h="5927" extrusionOk="0">
                  <a:moveTo>
                    <a:pt x="448" y="1"/>
                  </a:moveTo>
                  <a:cubicBezTo>
                    <a:pt x="469" y="47"/>
                    <a:pt x="476" y="96"/>
                    <a:pt x="476" y="145"/>
                  </a:cubicBezTo>
                  <a:lnTo>
                    <a:pt x="328" y="5395"/>
                  </a:lnTo>
                  <a:cubicBezTo>
                    <a:pt x="321" y="5571"/>
                    <a:pt x="180" y="5715"/>
                    <a:pt x="1" y="5722"/>
                  </a:cubicBezTo>
                  <a:cubicBezTo>
                    <a:pt x="62" y="5862"/>
                    <a:pt x="186" y="5926"/>
                    <a:pt x="309" y="5926"/>
                  </a:cubicBezTo>
                  <a:cubicBezTo>
                    <a:pt x="477" y="5926"/>
                    <a:pt x="644" y="5808"/>
                    <a:pt x="652" y="5599"/>
                  </a:cubicBezTo>
                  <a:lnTo>
                    <a:pt x="800" y="349"/>
                  </a:lnTo>
                  <a:cubicBezTo>
                    <a:pt x="803" y="159"/>
                    <a:pt x="652" y="1"/>
                    <a:pt x="462"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095;p82">
              <a:extLst>
                <a:ext uri="{FF2B5EF4-FFF2-40B4-BE49-F238E27FC236}">
                  <a16:creationId xmlns:a16="http://schemas.microsoft.com/office/drawing/2014/main" id="{EB4142AF-8545-39AB-5711-2DD655FB1CAD}"/>
                </a:ext>
              </a:extLst>
            </p:cNvPr>
            <p:cNvSpPr/>
            <p:nvPr/>
          </p:nvSpPr>
          <p:spPr>
            <a:xfrm>
              <a:off x="8094458" y="1655902"/>
              <a:ext cx="17126" cy="154265"/>
            </a:xfrm>
            <a:custGeom>
              <a:avLst/>
              <a:gdLst/>
              <a:ahLst/>
              <a:cxnLst/>
              <a:rect l="l" t="t" r="r" b="b"/>
              <a:pathLst>
                <a:path w="658" h="5927" extrusionOk="0">
                  <a:moveTo>
                    <a:pt x="151" y="1"/>
                  </a:moveTo>
                  <a:cubicBezTo>
                    <a:pt x="169" y="40"/>
                    <a:pt x="180" y="82"/>
                    <a:pt x="180" y="128"/>
                  </a:cubicBezTo>
                  <a:lnTo>
                    <a:pt x="327" y="5374"/>
                  </a:lnTo>
                  <a:cubicBezTo>
                    <a:pt x="331" y="5560"/>
                    <a:pt x="187" y="5715"/>
                    <a:pt x="0" y="5722"/>
                  </a:cubicBezTo>
                  <a:cubicBezTo>
                    <a:pt x="61" y="5863"/>
                    <a:pt x="184" y="5926"/>
                    <a:pt x="307" y="5926"/>
                  </a:cubicBezTo>
                  <a:cubicBezTo>
                    <a:pt x="482" y="5926"/>
                    <a:pt x="657" y="5797"/>
                    <a:pt x="651" y="5578"/>
                  </a:cubicBezTo>
                  <a:lnTo>
                    <a:pt x="503" y="332"/>
                  </a:lnTo>
                  <a:cubicBezTo>
                    <a:pt x="500" y="149"/>
                    <a:pt x="348" y="1"/>
                    <a:pt x="165"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096;p82">
              <a:extLst>
                <a:ext uri="{FF2B5EF4-FFF2-40B4-BE49-F238E27FC236}">
                  <a16:creationId xmlns:a16="http://schemas.microsoft.com/office/drawing/2014/main" id="{AEE6F00D-E6A4-2130-8AF9-AEAFFB55E42F}"/>
                </a:ext>
              </a:extLst>
            </p:cNvPr>
            <p:cNvSpPr/>
            <p:nvPr/>
          </p:nvSpPr>
          <p:spPr>
            <a:xfrm>
              <a:off x="8020722" y="1543724"/>
              <a:ext cx="264309" cy="319826"/>
            </a:xfrm>
            <a:custGeom>
              <a:avLst/>
              <a:gdLst/>
              <a:ahLst/>
              <a:cxnLst/>
              <a:rect l="l" t="t" r="r" b="b"/>
              <a:pathLst>
                <a:path w="10155" h="12288" extrusionOk="0">
                  <a:moveTo>
                    <a:pt x="5141" y="363"/>
                  </a:moveTo>
                  <a:cubicBezTo>
                    <a:pt x="5525" y="363"/>
                    <a:pt x="5855" y="631"/>
                    <a:pt x="5933" y="1007"/>
                  </a:cubicBezTo>
                  <a:lnTo>
                    <a:pt x="4223" y="1007"/>
                  </a:lnTo>
                  <a:cubicBezTo>
                    <a:pt x="4300" y="631"/>
                    <a:pt x="4631" y="363"/>
                    <a:pt x="5015" y="363"/>
                  </a:cubicBezTo>
                  <a:close/>
                  <a:moveTo>
                    <a:pt x="7266" y="1366"/>
                  </a:moveTo>
                  <a:cubicBezTo>
                    <a:pt x="7692" y="1366"/>
                    <a:pt x="8093" y="1570"/>
                    <a:pt x="8343" y="1918"/>
                  </a:cubicBezTo>
                  <a:lnTo>
                    <a:pt x="1799" y="1918"/>
                  </a:lnTo>
                  <a:cubicBezTo>
                    <a:pt x="2048" y="1570"/>
                    <a:pt x="2450" y="1366"/>
                    <a:pt x="2875" y="1366"/>
                  </a:cubicBezTo>
                  <a:close/>
                  <a:moveTo>
                    <a:pt x="5015" y="1"/>
                  </a:moveTo>
                  <a:cubicBezTo>
                    <a:pt x="4430" y="4"/>
                    <a:pt x="3938" y="430"/>
                    <a:pt x="3857" y="1007"/>
                  </a:cubicBezTo>
                  <a:lnTo>
                    <a:pt x="2875" y="1007"/>
                  </a:lnTo>
                  <a:cubicBezTo>
                    <a:pt x="2245" y="1007"/>
                    <a:pt x="1665" y="1359"/>
                    <a:pt x="1376" y="1918"/>
                  </a:cubicBezTo>
                  <a:lnTo>
                    <a:pt x="711" y="1918"/>
                  </a:lnTo>
                  <a:cubicBezTo>
                    <a:pt x="317" y="1929"/>
                    <a:pt x="1" y="2253"/>
                    <a:pt x="1" y="2647"/>
                  </a:cubicBezTo>
                  <a:cubicBezTo>
                    <a:pt x="1" y="3044"/>
                    <a:pt x="317" y="3368"/>
                    <a:pt x="711" y="3379"/>
                  </a:cubicBezTo>
                  <a:lnTo>
                    <a:pt x="1215" y="3379"/>
                  </a:lnTo>
                  <a:lnTo>
                    <a:pt x="1658" y="11503"/>
                  </a:lnTo>
                  <a:cubicBezTo>
                    <a:pt x="1683" y="11942"/>
                    <a:pt x="2045" y="12284"/>
                    <a:pt x="2485" y="12287"/>
                  </a:cubicBezTo>
                  <a:lnTo>
                    <a:pt x="5465" y="12287"/>
                  </a:lnTo>
                  <a:cubicBezTo>
                    <a:pt x="5704" y="12287"/>
                    <a:pt x="5704" y="11925"/>
                    <a:pt x="5465" y="11925"/>
                  </a:cubicBezTo>
                  <a:lnTo>
                    <a:pt x="2485" y="11925"/>
                  </a:lnTo>
                  <a:cubicBezTo>
                    <a:pt x="2235" y="11925"/>
                    <a:pt x="2031" y="11731"/>
                    <a:pt x="2017" y="11482"/>
                  </a:cubicBezTo>
                  <a:lnTo>
                    <a:pt x="1577" y="3379"/>
                  </a:lnTo>
                  <a:lnTo>
                    <a:pt x="2541" y="3379"/>
                  </a:lnTo>
                  <a:cubicBezTo>
                    <a:pt x="2780" y="3379"/>
                    <a:pt x="2780" y="3016"/>
                    <a:pt x="2541" y="3016"/>
                  </a:cubicBezTo>
                  <a:lnTo>
                    <a:pt x="715" y="3016"/>
                  </a:lnTo>
                  <a:cubicBezTo>
                    <a:pt x="507" y="3016"/>
                    <a:pt x="342" y="2851"/>
                    <a:pt x="342" y="2647"/>
                  </a:cubicBezTo>
                  <a:cubicBezTo>
                    <a:pt x="342" y="2443"/>
                    <a:pt x="507" y="2274"/>
                    <a:pt x="715" y="2274"/>
                  </a:cubicBezTo>
                  <a:lnTo>
                    <a:pt x="9444" y="2274"/>
                  </a:lnTo>
                  <a:cubicBezTo>
                    <a:pt x="9652" y="2274"/>
                    <a:pt x="9817" y="2443"/>
                    <a:pt x="9817" y="2647"/>
                  </a:cubicBezTo>
                  <a:cubicBezTo>
                    <a:pt x="9817" y="2851"/>
                    <a:pt x="9652" y="3016"/>
                    <a:pt x="9444" y="3016"/>
                  </a:cubicBezTo>
                  <a:lnTo>
                    <a:pt x="3378" y="3016"/>
                  </a:lnTo>
                  <a:cubicBezTo>
                    <a:pt x="3139" y="3016"/>
                    <a:pt x="3139" y="3379"/>
                    <a:pt x="3378" y="3379"/>
                  </a:cubicBezTo>
                  <a:lnTo>
                    <a:pt x="8582" y="3379"/>
                  </a:lnTo>
                  <a:lnTo>
                    <a:pt x="8118" y="11482"/>
                  </a:lnTo>
                  <a:cubicBezTo>
                    <a:pt x="8104" y="11731"/>
                    <a:pt x="7896" y="11925"/>
                    <a:pt x="7646" y="11925"/>
                  </a:cubicBezTo>
                  <a:lnTo>
                    <a:pt x="6306" y="11925"/>
                  </a:lnTo>
                  <a:cubicBezTo>
                    <a:pt x="6067" y="11925"/>
                    <a:pt x="6067" y="12287"/>
                    <a:pt x="6306" y="12287"/>
                  </a:cubicBezTo>
                  <a:lnTo>
                    <a:pt x="7646" y="12287"/>
                  </a:lnTo>
                  <a:cubicBezTo>
                    <a:pt x="8086" y="12284"/>
                    <a:pt x="8449" y="11942"/>
                    <a:pt x="8473" y="11503"/>
                  </a:cubicBezTo>
                  <a:lnTo>
                    <a:pt x="8941" y="3379"/>
                  </a:lnTo>
                  <a:lnTo>
                    <a:pt x="9444" y="3379"/>
                  </a:lnTo>
                  <a:cubicBezTo>
                    <a:pt x="9842" y="3368"/>
                    <a:pt x="10155" y="3044"/>
                    <a:pt x="10155" y="2647"/>
                  </a:cubicBezTo>
                  <a:cubicBezTo>
                    <a:pt x="10155" y="2249"/>
                    <a:pt x="9842" y="1925"/>
                    <a:pt x="9444" y="1915"/>
                  </a:cubicBezTo>
                  <a:lnTo>
                    <a:pt x="9444" y="1918"/>
                  </a:lnTo>
                  <a:lnTo>
                    <a:pt x="8765" y="1918"/>
                  </a:lnTo>
                  <a:cubicBezTo>
                    <a:pt x="8473" y="1359"/>
                    <a:pt x="7896" y="1007"/>
                    <a:pt x="7266" y="1007"/>
                  </a:cubicBezTo>
                  <a:lnTo>
                    <a:pt x="6299" y="1007"/>
                  </a:lnTo>
                  <a:cubicBezTo>
                    <a:pt x="6218" y="430"/>
                    <a:pt x="5725" y="4"/>
                    <a:pt x="514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097;p82">
              <a:extLst>
                <a:ext uri="{FF2B5EF4-FFF2-40B4-BE49-F238E27FC236}">
                  <a16:creationId xmlns:a16="http://schemas.microsoft.com/office/drawing/2014/main" id="{7BDE98EA-95CF-4005-EC80-222B42791A5A}"/>
                </a:ext>
              </a:extLst>
            </p:cNvPr>
            <p:cNvSpPr/>
            <p:nvPr/>
          </p:nvSpPr>
          <p:spPr>
            <a:xfrm>
              <a:off x="8139329" y="1651243"/>
              <a:ext cx="27121" cy="163583"/>
            </a:xfrm>
            <a:custGeom>
              <a:avLst/>
              <a:gdLst/>
              <a:ahLst/>
              <a:cxnLst/>
              <a:rect l="l" t="t" r="r" b="b"/>
              <a:pathLst>
                <a:path w="1042" h="6285" extrusionOk="0">
                  <a:moveTo>
                    <a:pt x="527" y="363"/>
                  </a:moveTo>
                  <a:cubicBezTo>
                    <a:pt x="612" y="363"/>
                    <a:pt x="683" y="435"/>
                    <a:pt x="683" y="521"/>
                  </a:cubicBezTo>
                  <a:lnTo>
                    <a:pt x="679" y="518"/>
                  </a:lnTo>
                  <a:lnTo>
                    <a:pt x="679" y="5767"/>
                  </a:lnTo>
                  <a:cubicBezTo>
                    <a:pt x="679" y="5873"/>
                    <a:pt x="600" y="5926"/>
                    <a:pt x="521" y="5926"/>
                  </a:cubicBezTo>
                  <a:cubicBezTo>
                    <a:pt x="442" y="5926"/>
                    <a:pt x="363" y="5873"/>
                    <a:pt x="363" y="5767"/>
                  </a:cubicBezTo>
                  <a:lnTo>
                    <a:pt x="363" y="521"/>
                  </a:lnTo>
                  <a:cubicBezTo>
                    <a:pt x="363" y="433"/>
                    <a:pt x="433" y="363"/>
                    <a:pt x="521" y="363"/>
                  </a:cubicBezTo>
                  <a:cubicBezTo>
                    <a:pt x="523" y="363"/>
                    <a:pt x="525" y="363"/>
                    <a:pt x="527" y="363"/>
                  </a:cubicBezTo>
                  <a:close/>
                  <a:moveTo>
                    <a:pt x="521" y="0"/>
                  </a:moveTo>
                  <a:cubicBezTo>
                    <a:pt x="232" y="0"/>
                    <a:pt x="0" y="233"/>
                    <a:pt x="4" y="521"/>
                  </a:cubicBezTo>
                  <a:lnTo>
                    <a:pt x="4" y="5767"/>
                  </a:lnTo>
                  <a:cubicBezTo>
                    <a:pt x="4" y="6052"/>
                    <a:pt x="236" y="6284"/>
                    <a:pt x="521" y="6284"/>
                  </a:cubicBezTo>
                  <a:cubicBezTo>
                    <a:pt x="806" y="6284"/>
                    <a:pt x="1042" y="6052"/>
                    <a:pt x="1042" y="5767"/>
                  </a:cubicBezTo>
                  <a:lnTo>
                    <a:pt x="1042" y="521"/>
                  </a:lnTo>
                  <a:cubicBezTo>
                    <a:pt x="1038" y="236"/>
                    <a:pt x="806" y="4"/>
                    <a:pt x="521" y="4"/>
                  </a:cubicBezTo>
                  <a:lnTo>
                    <a:pt x="521" y="0"/>
                  </a:ln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098;p82">
              <a:extLst>
                <a:ext uri="{FF2B5EF4-FFF2-40B4-BE49-F238E27FC236}">
                  <a16:creationId xmlns:a16="http://schemas.microsoft.com/office/drawing/2014/main" id="{A863D37E-6794-4821-4756-12B62F463F6A}"/>
                </a:ext>
              </a:extLst>
            </p:cNvPr>
            <p:cNvSpPr/>
            <p:nvPr/>
          </p:nvSpPr>
          <p:spPr>
            <a:xfrm>
              <a:off x="8189510" y="1651321"/>
              <a:ext cx="31259" cy="163427"/>
            </a:xfrm>
            <a:custGeom>
              <a:avLst/>
              <a:gdLst/>
              <a:ahLst/>
              <a:cxnLst/>
              <a:rect l="l" t="t" r="r" b="b"/>
              <a:pathLst>
                <a:path w="1201" h="6279" extrusionOk="0">
                  <a:moveTo>
                    <a:pt x="671" y="1"/>
                  </a:moveTo>
                  <a:cubicBezTo>
                    <a:pt x="394" y="1"/>
                    <a:pt x="165" y="222"/>
                    <a:pt x="159" y="501"/>
                  </a:cubicBezTo>
                  <a:lnTo>
                    <a:pt x="7" y="5747"/>
                  </a:lnTo>
                  <a:cubicBezTo>
                    <a:pt x="0" y="6032"/>
                    <a:pt x="225" y="6271"/>
                    <a:pt x="510" y="6278"/>
                  </a:cubicBezTo>
                  <a:cubicBezTo>
                    <a:pt x="515" y="6278"/>
                    <a:pt x="519" y="6278"/>
                    <a:pt x="524" y="6278"/>
                  </a:cubicBezTo>
                  <a:cubicBezTo>
                    <a:pt x="803" y="6278"/>
                    <a:pt x="1035" y="6059"/>
                    <a:pt x="1045" y="5778"/>
                  </a:cubicBezTo>
                  <a:lnTo>
                    <a:pt x="1070" y="4941"/>
                  </a:lnTo>
                  <a:cubicBezTo>
                    <a:pt x="1073" y="4819"/>
                    <a:pt x="982" y="4756"/>
                    <a:pt x="890" y="4756"/>
                  </a:cubicBezTo>
                  <a:cubicBezTo>
                    <a:pt x="802" y="4756"/>
                    <a:pt x="714" y="4813"/>
                    <a:pt x="711" y="4930"/>
                  </a:cubicBezTo>
                  <a:lnTo>
                    <a:pt x="686" y="5768"/>
                  </a:lnTo>
                  <a:cubicBezTo>
                    <a:pt x="680" y="5867"/>
                    <a:pt x="604" y="5916"/>
                    <a:pt x="528" y="5916"/>
                  </a:cubicBezTo>
                  <a:cubicBezTo>
                    <a:pt x="448" y="5916"/>
                    <a:pt x="368" y="5862"/>
                    <a:pt x="366" y="5757"/>
                  </a:cubicBezTo>
                  <a:lnTo>
                    <a:pt x="517" y="511"/>
                  </a:lnTo>
                  <a:cubicBezTo>
                    <a:pt x="519" y="407"/>
                    <a:pt x="596" y="355"/>
                    <a:pt x="674" y="355"/>
                  </a:cubicBezTo>
                  <a:cubicBezTo>
                    <a:pt x="755" y="355"/>
                    <a:pt x="838" y="412"/>
                    <a:pt x="834" y="522"/>
                  </a:cubicBezTo>
                  <a:lnTo>
                    <a:pt x="732" y="4104"/>
                  </a:lnTo>
                  <a:cubicBezTo>
                    <a:pt x="729" y="4206"/>
                    <a:pt x="806" y="4286"/>
                    <a:pt x="908" y="4290"/>
                  </a:cubicBezTo>
                  <a:cubicBezTo>
                    <a:pt x="910" y="4290"/>
                    <a:pt x="912" y="4290"/>
                    <a:pt x="914" y="4290"/>
                  </a:cubicBezTo>
                  <a:cubicBezTo>
                    <a:pt x="1010" y="4290"/>
                    <a:pt x="1091" y="4211"/>
                    <a:pt x="1091" y="4114"/>
                  </a:cubicBezTo>
                  <a:lnTo>
                    <a:pt x="1193" y="529"/>
                  </a:lnTo>
                  <a:cubicBezTo>
                    <a:pt x="1200" y="244"/>
                    <a:pt x="975" y="8"/>
                    <a:pt x="690" y="1"/>
                  </a:cubicBezTo>
                  <a:cubicBezTo>
                    <a:pt x="683" y="1"/>
                    <a:pt x="677" y="1"/>
                    <a:pt x="67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099;p82">
              <a:extLst>
                <a:ext uri="{FF2B5EF4-FFF2-40B4-BE49-F238E27FC236}">
                  <a16:creationId xmlns:a16="http://schemas.microsoft.com/office/drawing/2014/main" id="{74D14116-3D59-3734-F548-937FE5F619EC}"/>
                </a:ext>
              </a:extLst>
            </p:cNvPr>
            <p:cNvSpPr/>
            <p:nvPr/>
          </p:nvSpPr>
          <p:spPr>
            <a:xfrm>
              <a:off x="8085010" y="1651243"/>
              <a:ext cx="31259" cy="163505"/>
            </a:xfrm>
            <a:custGeom>
              <a:avLst/>
              <a:gdLst/>
              <a:ahLst/>
              <a:cxnLst/>
              <a:rect l="l" t="t" r="r" b="b"/>
              <a:pathLst>
                <a:path w="1201" h="6282" extrusionOk="0">
                  <a:moveTo>
                    <a:pt x="529" y="353"/>
                  </a:moveTo>
                  <a:cubicBezTo>
                    <a:pt x="609" y="353"/>
                    <a:pt x="688" y="406"/>
                    <a:pt x="687" y="514"/>
                  </a:cubicBezTo>
                  <a:lnTo>
                    <a:pt x="835" y="5764"/>
                  </a:lnTo>
                  <a:cubicBezTo>
                    <a:pt x="838" y="5806"/>
                    <a:pt x="820" y="5848"/>
                    <a:pt x="789" y="5880"/>
                  </a:cubicBezTo>
                  <a:lnTo>
                    <a:pt x="792" y="5876"/>
                  </a:lnTo>
                  <a:lnTo>
                    <a:pt x="792" y="5876"/>
                  </a:lnTo>
                  <a:cubicBezTo>
                    <a:pt x="759" y="5910"/>
                    <a:pt x="718" y="5926"/>
                    <a:pt x="678" y="5926"/>
                  </a:cubicBezTo>
                  <a:cubicBezTo>
                    <a:pt x="598" y="5926"/>
                    <a:pt x="520" y="5865"/>
                    <a:pt x="518" y="5771"/>
                  </a:cubicBezTo>
                  <a:lnTo>
                    <a:pt x="367" y="525"/>
                  </a:lnTo>
                  <a:cubicBezTo>
                    <a:pt x="359" y="411"/>
                    <a:pt x="444" y="353"/>
                    <a:pt x="529" y="353"/>
                  </a:cubicBezTo>
                  <a:close/>
                  <a:moveTo>
                    <a:pt x="528" y="0"/>
                  </a:moveTo>
                  <a:cubicBezTo>
                    <a:pt x="233" y="0"/>
                    <a:pt x="1" y="243"/>
                    <a:pt x="8" y="535"/>
                  </a:cubicBezTo>
                  <a:lnTo>
                    <a:pt x="155" y="5781"/>
                  </a:lnTo>
                  <a:cubicBezTo>
                    <a:pt x="166" y="6062"/>
                    <a:pt x="398" y="6281"/>
                    <a:pt x="677" y="6281"/>
                  </a:cubicBezTo>
                  <a:cubicBezTo>
                    <a:pt x="681" y="6281"/>
                    <a:pt x="686" y="6281"/>
                    <a:pt x="690" y="6281"/>
                  </a:cubicBezTo>
                  <a:cubicBezTo>
                    <a:pt x="975" y="6274"/>
                    <a:pt x="1200" y="6038"/>
                    <a:pt x="1193" y="5753"/>
                  </a:cubicBezTo>
                  <a:lnTo>
                    <a:pt x="1046" y="504"/>
                  </a:lnTo>
                  <a:cubicBezTo>
                    <a:pt x="1039" y="222"/>
                    <a:pt x="806" y="0"/>
                    <a:pt x="528" y="0"/>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8440;p76">
            <a:extLst>
              <a:ext uri="{FF2B5EF4-FFF2-40B4-BE49-F238E27FC236}">
                <a16:creationId xmlns:a16="http://schemas.microsoft.com/office/drawing/2014/main" id="{70975A0D-DF08-D115-F82D-C5A994C9EB86}"/>
              </a:ext>
            </a:extLst>
          </p:cNvPr>
          <p:cNvGrpSpPr/>
          <p:nvPr/>
        </p:nvGrpSpPr>
        <p:grpSpPr>
          <a:xfrm>
            <a:off x="1666128" y="2097711"/>
            <a:ext cx="384307" cy="370135"/>
            <a:chOff x="4123213" y="2747816"/>
            <a:chExt cx="384307" cy="370135"/>
          </a:xfrm>
          <a:noFill/>
        </p:grpSpPr>
        <p:sp>
          <p:nvSpPr>
            <p:cNvPr id="943" name="Google Shape;8441;p76">
              <a:extLst>
                <a:ext uri="{FF2B5EF4-FFF2-40B4-BE49-F238E27FC236}">
                  <a16:creationId xmlns:a16="http://schemas.microsoft.com/office/drawing/2014/main" id="{9B96B102-619D-F5C0-794B-88C40BB1597F}"/>
                </a:ext>
              </a:extLst>
            </p:cNvPr>
            <p:cNvSpPr/>
            <p:nvPr/>
          </p:nvSpPr>
          <p:spPr>
            <a:xfrm>
              <a:off x="4328686" y="2943335"/>
              <a:ext cx="91761" cy="91578"/>
            </a:xfrm>
            <a:custGeom>
              <a:avLst/>
              <a:gdLst/>
              <a:ahLst/>
              <a:cxnLst/>
              <a:rect l="l" t="t" r="r" b="b"/>
              <a:pathLst>
                <a:path w="3503" h="3496" extrusionOk="0">
                  <a:moveTo>
                    <a:pt x="645" y="0"/>
                  </a:moveTo>
                  <a:lnTo>
                    <a:pt x="0" y="641"/>
                  </a:lnTo>
                  <a:lnTo>
                    <a:pt x="2858" y="3495"/>
                  </a:lnTo>
                  <a:lnTo>
                    <a:pt x="3502" y="2855"/>
                  </a:lnTo>
                  <a:lnTo>
                    <a:pt x="645"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442;p76">
              <a:extLst>
                <a:ext uri="{FF2B5EF4-FFF2-40B4-BE49-F238E27FC236}">
                  <a16:creationId xmlns:a16="http://schemas.microsoft.com/office/drawing/2014/main" id="{C26ED45F-EBD6-969E-DF19-6242C9E6A7F8}"/>
                </a:ext>
              </a:extLst>
            </p:cNvPr>
            <p:cNvSpPr/>
            <p:nvPr/>
          </p:nvSpPr>
          <p:spPr>
            <a:xfrm>
              <a:off x="4367455" y="2983073"/>
              <a:ext cx="134040" cy="129508"/>
            </a:xfrm>
            <a:custGeom>
              <a:avLst/>
              <a:gdLst/>
              <a:ahLst/>
              <a:cxnLst/>
              <a:rect l="l" t="t" r="r" b="b"/>
              <a:pathLst>
                <a:path w="5117" h="4944" extrusionOk="0">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443;p76">
              <a:extLst>
                <a:ext uri="{FF2B5EF4-FFF2-40B4-BE49-F238E27FC236}">
                  <a16:creationId xmlns:a16="http://schemas.microsoft.com/office/drawing/2014/main" id="{CB6BB2BD-6ED9-CDBA-6BD9-0AF797AB11F6}"/>
                </a:ext>
              </a:extLst>
            </p:cNvPr>
            <p:cNvSpPr/>
            <p:nvPr/>
          </p:nvSpPr>
          <p:spPr>
            <a:xfrm>
              <a:off x="4367455" y="2991979"/>
              <a:ext cx="128853" cy="120654"/>
            </a:xfrm>
            <a:custGeom>
              <a:avLst/>
              <a:gdLst/>
              <a:ahLst/>
              <a:cxnLst/>
              <a:rect l="l" t="t" r="r" b="b"/>
              <a:pathLst>
                <a:path w="4919" h="4606" extrusionOk="0">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444;p76">
              <a:extLst>
                <a:ext uri="{FF2B5EF4-FFF2-40B4-BE49-F238E27FC236}">
                  <a16:creationId xmlns:a16="http://schemas.microsoft.com/office/drawing/2014/main" id="{5B55E11F-061E-C042-1AB9-E15C84484D12}"/>
                </a:ext>
              </a:extLst>
            </p:cNvPr>
            <p:cNvSpPr/>
            <p:nvPr/>
          </p:nvSpPr>
          <p:spPr>
            <a:xfrm>
              <a:off x="4126094" y="2753186"/>
              <a:ext cx="282225" cy="257130"/>
            </a:xfrm>
            <a:custGeom>
              <a:avLst/>
              <a:gdLst/>
              <a:ahLst/>
              <a:cxnLst/>
              <a:rect l="l" t="t" r="r" b="b"/>
              <a:pathLst>
                <a:path w="10774" h="9816" extrusionOk="0">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445;p76">
              <a:extLst>
                <a:ext uri="{FF2B5EF4-FFF2-40B4-BE49-F238E27FC236}">
                  <a16:creationId xmlns:a16="http://schemas.microsoft.com/office/drawing/2014/main" id="{485518C2-C949-FC23-4C3F-9588D37233D3}"/>
                </a:ext>
              </a:extLst>
            </p:cNvPr>
            <p:cNvSpPr/>
            <p:nvPr/>
          </p:nvSpPr>
          <p:spPr>
            <a:xfrm>
              <a:off x="4159021" y="2783179"/>
              <a:ext cx="216371" cy="197144"/>
            </a:xfrm>
            <a:custGeom>
              <a:avLst/>
              <a:gdLst/>
              <a:ahLst/>
              <a:cxnLst/>
              <a:rect l="l" t="t" r="r" b="b"/>
              <a:pathLst>
                <a:path w="8260" h="7526" extrusionOk="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446;p76">
              <a:extLst>
                <a:ext uri="{FF2B5EF4-FFF2-40B4-BE49-F238E27FC236}">
                  <a16:creationId xmlns:a16="http://schemas.microsoft.com/office/drawing/2014/main" id="{1918246C-35C0-1ACE-07EF-4942D14EEB25}"/>
                </a:ext>
              </a:extLst>
            </p:cNvPr>
            <p:cNvSpPr/>
            <p:nvPr/>
          </p:nvSpPr>
          <p:spPr>
            <a:xfrm>
              <a:off x="4157135" y="2803742"/>
              <a:ext cx="188002" cy="176580"/>
            </a:xfrm>
            <a:custGeom>
              <a:avLst/>
              <a:gdLst/>
              <a:ahLst/>
              <a:cxnLst/>
              <a:rect l="l" t="t" r="r" b="b"/>
              <a:pathLst>
                <a:path w="7177" h="6741" extrusionOk="0">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447;p76">
              <a:extLst>
                <a:ext uri="{FF2B5EF4-FFF2-40B4-BE49-F238E27FC236}">
                  <a16:creationId xmlns:a16="http://schemas.microsoft.com/office/drawing/2014/main" id="{999230B6-566F-FA11-4F08-714A6D060CA9}"/>
                </a:ext>
              </a:extLst>
            </p:cNvPr>
            <p:cNvSpPr/>
            <p:nvPr/>
          </p:nvSpPr>
          <p:spPr>
            <a:xfrm>
              <a:off x="4367455" y="2983073"/>
              <a:ext cx="54250" cy="53281"/>
            </a:xfrm>
            <a:custGeom>
              <a:avLst/>
              <a:gdLst/>
              <a:ahLst/>
              <a:cxnLst/>
              <a:rect l="l" t="t" r="r" b="b"/>
              <a:pathLst>
                <a:path w="2071" h="2034" extrusionOk="0">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448;p76">
              <a:extLst>
                <a:ext uri="{FF2B5EF4-FFF2-40B4-BE49-F238E27FC236}">
                  <a16:creationId xmlns:a16="http://schemas.microsoft.com/office/drawing/2014/main" id="{3C832C92-06C7-D6A2-B72A-2B047B4E0A7A}"/>
                </a:ext>
              </a:extLst>
            </p:cNvPr>
            <p:cNvSpPr/>
            <p:nvPr/>
          </p:nvSpPr>
          <p:spPr>
            <a:xfrm>
              <a:off x="4367455" y="2991979"/>
              <a:ext cx="38454" cy="44374"/>
            </a:xfrm>
            <a:custGeom>
              <a:avLst/>
              <a:gdLst/>
              <a:ahLst/>
              <a:cxnLst/>
              <a:rect l="l" t="t" r="r" b="b"/>
              <a:pathLst>
                <a:path w="1468" h="1694" extrusionOk="0">
                  <a:moveTo>
                    <a:pt x="583" y="0"/>
                  </a:moveTo>
                  <a:lnTo>
                    <a:pt x="148" y="436"/>
                  </a:lnTo>
                  <a:cubicBezTo>
                    <a:pt x="11" y="576"/>
                    <a:pt x="1" y="799"/>
                    <a:pt x="131" y="946"/>
                  </a:cubicBezTo>
                  <a:lnTo>
                    <a:pt x="785" y="1693"/>
                  </a:lnTo>
                  <a:lnTo>
                    <a:pt x="1467" y="1011"/>
                  </a:ln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449;p76">
              <a:extLst>
                <a:ext uri="{FF2B5EF4-FFF2-40B4-BE49-F238E27FC236}">
                  <a16:creationId xmlns:a16="http://schemas.microsoft.com/office/drawing/2014/main" id="{C0529C4B-0DAE-EEB5-B98B-B38116F09347}"/>
                </a:ext>
              </a:extLst>
            </p:cNvPr>
            <p:cNvSpPr/>
            <p:nvPr/>
          </p:nvSpPr>
          <p:spPr>
            <a:xfrm>
              <a:off x="4212721" y="2810370"/>
              <a:ext cx="108788" cy="30255"/>
            </a:xfrm>
            <a:custGeom>
              <a:avLst/>
              <a:gdLst/>
              <a:ahLst/>
              <a:cxnLst/>
              <a:rect l="l" t="t" r="r" b="b"/>
              <a:pathLst>
                <a:path w="4153" h="1155" extrusionOk="0">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450;p76">
              <a:extLst>
                <a:ext uri="{FF2B5EF4-FFF2-40B4-BE49-F238E27FC236}">
                  <a16:creationId xmlns:a16="http://schemas.microsoft.com/office/drawing/2014/main" id="{0B293717-3DB5-2F72-4890-69C430D98CEC}"/>
                </a:ext>
              </a:extLst>
            </p:cNvPr>
            <p:cNvSpPr/>
            <p:nvPr/>
          </p:nvSpPr>
          <p:spPr>
            <a:xfrm>
              <a:off x="4123213" y="2747816"/>
              <a:ext cx="384307" cy="370135"/>
            </a:xfrm>
            <a:custGeom>
              <a:avLst/>
              <a:gdLst/>
              <a:ahLst/>
              <a:cxnLst/>
              <a:rect l="l" t="t" r="r" b="b"/>
              <a:pathLst>
                <a:path w="14671" h="14130" extrusionOk="0">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451;p76">
              <a:extLst>
                <a:ext uri="{FF2B5EF4-FFF2-40B4-BE49-F238E27FC236}">
                  <a16:creationId xmlns:a16="http://schemas.microsoft.com/office/drawing/2014/main" id="{24A5A2C9-9DF9-73BF-5FFC-55E60E0F0E3E}"/>
                </a:ext>
              </a:extLst>
            </p:cNvPr>
            <p:cNvSpPr/>
            <p:nvPr/>
          </p:nvSpPr>
          <p:spPr>
            <a:xfrm>
              <a:off x="4273258" y="2778700"/>
              <a:ext cx="97995" cy="206102"/>
            </a:xfrm>
            <a:custGeom>
              <a:avLst/>
              <a:gdLst/>
              <a:ahLst/>
              <a:cxnLst/>
              <a:rect l="l" t="t" r="r" b="b"/>
              <a:pathLst>
                <a:path w="3741" h="7868" extrusionOk="0">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452;p76">
              <a:extLst>
                <a:ext uri="{FF2B5EF4-FFF2-40B4-BE49-F238E27FC236}">
                  <a16:creationId xmlns:a16="http://schemas.microsoft.com/office/drawing/2014/main" id="{DC5C7378-1E47-96C2-CFED-94192FBCE28D}"/>
                </a:ext>
              </a:extLst>
            </p:cNvPr>
            <p:cNvSpPr/>
            <p:nvPr/>
          </p:nvSpPr>
          <p:spPr>
            <a:xfrm>
              <a:off x="4153022" y="2778385"/>
              <a:ext cx="110098" cy="206626"/>
            </a:xfrm>
            <a:custGeom>
              <a:avLst/>
              <a:gdLst/>
              <a:ahLst/>
              <a:cxnLst/>
              <a:rect l="l" t="t" r="r" b="b"/>
              <a:pathLst>
                <a:path w="4203" h="7888" extrusionOk="0">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764;p77">
            <a:extLst>
              <a:ext uri="{FF2B5EF4-FFF2-40B4-BE49-F238E27FC236}">
                <a16:creationId xmlns:a16="http://schemas.microsoft.com/office/drawing/2014/main" id="{5EDE2862-BCEF-ECA9-3C14-97EB62EE242B}"/>
              </a:ext>
            </a:extLst>
          </p:cNvPr>
          <p:cNvGrpSpPr/>
          <p:nvPr/>
        </p:nvGrpSpPr>
        <p:grpSpPr>
          <a:xfrm>
            <a:off x="4536288" y="2081947"/>
            <a:ext cx="363876" cy="364007"/>
            <a:chOff x="3508654" y="3811781"/>
            <a:chExt cx="363876" cy="364007"/>
          </a:xfrm>
        </p:grpSpPr>
        <p:sp>
          <p:nvSpPr>
            <p:cNvPr id="956" name="Google Shape;9765;p77">
              <a:extLst>
                <a:ext uri="{FF2B5EF4-FFF2-40B4-BE49-F238E27FC236}">
                  <a16:creationId xmlns:a16="http://schemas.microsoft.com/office/drawing/2014/main" id="{33889DE1-1E6E-383B-A88A-B87F1B47D755}"/>
                </a:ext>
              </a:extLst>
            </p:cNvPr>
            <p:cNvSpPr/>
            <p:nvPr/>
          </p:nvSpPr>
          <p:spPr>
            <a:xfrm>
              <a:off x="3514047" y="3817069"/>
              <a:ext cx="133727" cy="64534"/>
            </a:xfrm>
            <a:custGeom>
              <a:avLst/>
              <a:gdLst/>
              <a:ahLst/>
              <a:cxnLst/>
              <a:rect l="l" t="t" r="r" b="b"/>
              <a:pathLst>
                <a:path w="5108" h="2465" extrusionOk="0">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766;p77">
              <a:extLst>
                <a:ext uri="{FF2B5EF4-FFF2-40B4-BE49-F238E27FC236}">
                  <a16:creationId xmlns:a16="http://schemas.microsoft.com/office/drawing/2014/main" id="{3ADC7855-D533-5485-DCEF-B98A11B1AE46}"/>
                </a:ext>
              </a:extLst>
            </p:cNvPr>
            <p:cNvSpPr/>
            <p:nvPr/>
          </p:nvSpPr>
          <p:spPr>
            <a:xfrm>
              <a:off x="3541222" y="3854664"/>
              <a:ext cx="58879" cy="27070"/>
            </a:xfrm>
            <a:custGeom>
              <a:avLst/>
              <a:gdLst/>
              <a:ahLst/>
              <a:cxnLst/>
              <a:rect l="l" t="t" r="r" b="b"/>
              <a:pathLst>
                <a:path w="2249" h="1034" extrusionOk="0">
                  <a:moveTo>
                    <a:pt x="1029" y="1"/>
                  </a:moveTo>
                  <a:cubicBezTo>
                    <a:pt x="1029" y="573"/>
                    <a:pt x="567" y="1034"/>
                    <a:pt x="1" y="1034"/>
                  </a:cubicBezTo>
                  <a:lnTo>
                    <a:pt x="2249" y="1034"/>
                  </a:lnTo>
                  <a:lnTo>
                    <a:pt x="2249" y="1"/>
                  </a:ln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767;p77">
              <a:extLst>
                <a:ext uri="{FF2B5EF4-FFF2-40B4-BE49-F238E27FC236}">
                  <a16:creationId xmlns:a16="http://schemas.microsoft.com/office/drawing/2014/main" id="{3882F2B7-BB3C-805A-119A-83ADE2DE341A}"/>
                </a:ext>
              </a:extLst>
            </p:cNvPr>
            <p:cNvSpPr/>
            <p:nvPr/>
          </p:nvSpPr>
          <p:spPr>
            <a:xfrm>
              <a:off x="3551668" y="3816939"/>
              <a:ext cx="240359" cy="353430"/>
            </a:xfrm>
            <a:custGeom>
              <a:avLst/>
              <a:gdLst/>
              <a:ahLst/>
              <a:cxnLst/>
              <a:rect l="l" t="t" r="r" b="b"/>
              <a:pathLst>
                <a:path w="9181" h="13500" extrusionOk="0">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768;p77">
              <a:extLst>
                <a:ext uri="{FF2B5EF4-FFF2-40B4-BE49-F238E27FC236}">
                  <a16:creationId xmlns:a16="http://schemas.microsoft.com/office/drawing/2014/main" id="{DA6AD626-ABBB-DF6F-2B5B-DBCD947D3D4F}"/>
                </a:ext>
              </a:extLst>
            </p:cNvPr>
            <p:cNvSpPr/>
            <p:nvPr/>
          </p:nvSpPr>
          <p:spPr>
            <a:xfrm>
              <a:off x="3589262" y="4089996"/>
              <a:ext cx="202764" cy="80373"/>
            </a:xfrm>
            <a:custGeom>
              <a:avLst/>
              <a:gdLst/>
              <a:ahLst/>
              <a:cxnLst/>
              <a:rect l="l" t="t" r="r" b="b"/>
              <a:pathLst>
                <a:path w="7745" h="3070" extrusionOk="0">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769;p77">
              <a:extLst>
                <a:ext uri="{FF2B5EF4-FFF2-40B4-BE49-F238E27FC236}">
                  <a16:creationId xmlns:a16="http://schemas.microsoft.com/office/drawing/2014/main" id="{A1B98E3A-A9C8-80AC-33A4-D60432C377D2}"/>
                </a:ext>
              </a:extLst>
            </p:cNvPr>
            <p:cNvSpPr/>
            <p:nvPr/>
          </p:nvSpPr>
          <p:spPr>
            <a:xfrm>
              <a:off x="3551668" y="3817069"/>
              <a:ext cx="233211" cy="15499"/>
            </a:xfrm>
            <a:custGeom>
              <a:avLst/>
              <a:gdLst/>
              <a:ahLst/>
              <a:cxnLst/>
              <a:rect l="l" t="t" r="r" b="b"/>
              <a:pathLst>
                <a:path w="8908" h="592" extrusionOk="0">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770;p77">
              <a:extLst>
                <a:ext uri="{FF2B5EF4-FFF2-40B4-BE49-F238E27FC236}">
                  <a16:creationId xmlns:a16="http://schemas.microsoft.com/office/drawing/2014/main" id="{05BE66CD-5891-CFA0-DAF6-8CBEBD2A29EE}"/>
                </a:ext>
              </a:extLst>
            </p:cNvPr>
            <p:cNvSpPr/>
            <p:nvPr/>
          </p:nvSpPr>
          <p:spPr>
            <a:xfrm>
              <a:off x="3626883" y="4105835"/>
              <a:ext cx="240359" cy="64665"/>
            </a:xfrm>
            <a:custGeom>
              <a:avLst/>
              <a:gdLst/>
              <a:ahLst/>
              <a:cxnLst/>
              <a:rect l="l" t="t" r="r" b="b"/>
              <a:pathLst>
                <a:path w="9181" h="2470" extrusionOk="0">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771;p77">
              <a:extLst>
                <a:ext uri="{FF2B5EF4-FFF2-40B4-BE49-F238E27FC236}">
                  <a16:creationId xmlns:a16="http://schemas.microsoft.com/office/drawing/2014/main" id="{F725BB01-97D5-EB0C-CFCF-5B41038A476E}"/>
                </a:ext>
              </a:extLst>
            </p:cNvPr>
            <p:cNvSpPr/>
            <p:nvPr/>
          </p:nvSpPr>
          <p:spPr>
            <a:xfrm>
              <a:off x="3626883" y="4155891"/>
              <a:ext cx="232452" cy="14608"/>
            </a:xfrm>
            <a:custGeom>
              <a:avLst/>
              <a:gdLst/>
              <a:ahLst/>
              <a:cxnLst/>
              <a:rect l="l" t="t" r="r" b="b"/>
              <a:pathLst>
                <a:path w="8879" h="558" extrusionOk="0">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772;p77">
              <a:extLst>
                <a:ext uri="{FF2B5EF4-FFF2-40B4-BE49-F238E27FC236}">
                  <a16:creationId xmlns:a16="http://schemas.microsoft.com/office/drawing/2014/main" id="{F5100D3A-AEBB-AB67-1C61-C0D0581EBF49}"/>
                </a:ext>
              </a:extLst>
            </p:cNvPr>
            <p:cNvSpPr/>
            <p:nvPr/>
          </p:nvSpPr>
          <p:spPr>
            <a:xfrm>
              <a:off x="3610389" y="4105835"/>
              <a:ext cx="54114" cy="27070"/>
            </a:xfrm>
            <a:custGeom>
              <a:avLst/>
              <a:gdLst/>
              <a:ahLst/>
              <a:cxnLst/>
              <a:rect l="l" t="t" r="r" b="b"/>
              <a:pathLst>
                <a:path w="2067" h="1034" extrusionOk="0">
                  <a:moveTo>
                    <a:pt x="1034" y="1"/>
                  </a:moveTo>
                  <a:cubicBezTo>
                    <a:pt x="467" y="1"/>
                    <a:pt x="1" y="462"/>
                    <a:pt x="1" y="1033"/>
                  </a:cubicBezTo>
                  <a:lnTo>
                    <a:pt x="2067" y="1033"/>
                  </a:lnTo>
                  <a:cubicBezTo>
                    <a:pt x="2067" y="462"/>
                    <a:pt x="1605" y="1"/>
                    <a:pt x="1034" y="1"/>
                  </a:cubicBez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73;p77">
              <a:extLst>
                <a:ext uri="{FF2B5EF4-FFF2-40B4-BE49-F238E27FC236}">
                  <a16:creationId xmlns:a16="http://schemas.microsoft.com/office/drawing/2014/main" id="{DF07B09D-29B6-490A-B975-2A4E08FC6844}"/>
                </a:ext>
              </a:extLst>
            </p:cNvPr>
            <p:cNvSpPr/>
            <p:nvPr/>
          </p:nvSpPr>
          <p:spPr>
            <a:xfrm>
              <a:off x="3718303" y="3889379"/>
              <a:ext cx="147943" cy="148074"/>
            </a:xfrm>
            <a:custGeom>
              <a:avLst/>
              <a:gdLst/>
              <a:ahLst/>
              <a:cxnLst/>
              <a:rect l="l" t="t" r="r" b="b"/>
              <a:pathLst>
                <a:path w="5651" h="5656" extrusionOk="0">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74;p77">
              <a:extLst>
                <a:ext uri="{FF2B5EF4-FFF2-40B4-BE49-F238E27FC236}">
                  <a16:creationId xmlns:a16="http://schemas.microsoft.com/office/drawing/2014/main" id="{8EE2C1D5-BCF0-3E18-7064-B56BFEA82D63}"/>
                </a:ext>
              </a:extLst>
            </p:cNvPr>
            <p:cNvSpPr/>
            <p:nvPr/>
          </p:nvSpPr>
          <p:spPr>
            <a:xfrm>
              <a:off x="3689767" y="3938178"/>
              <a:ext cx="127680" cy="127680"/>
            </a:xfrm>
            <a:custGeom>
              <a:avLst/>
              <a:gdLst/>
              <a:ahLst/>
              <a:cxnLst/>
              <a:rect l="l" t="t" r="r" b="b"/>
              <a:pathLst>
                <a:path w="4877" h="4877" extrusionOk="0">
                  <a:moveTo>
                    <a:pt x="4876" y="1"/>
                  </a:moveTo>
                  <a:lnTo>
                    <a:pt x="4876" y="1"/>
                  </a:lnTo>
                  <a:cubicBezTo>
                    <a:pt x="2863" y="1183"/>
                    <a:pt x="1187" y="2864"/>
                    <a:pt x="0" y="4877"/>
                  </a:cubicBezTo>
                  <a:cubicBezTo>
                    <a:pt x="2013" y="3690"/>
                    <a:pt x="3690" y="2014"/>
                    <a:pt x="4876" y="1"/>
                  </a:cubicBezTo>
                  <a:close/>
                </a:path>
              </a:pathLst>
            </a:custGeom>
            <a:solidFill>
              <a:srgbClr val="8699A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75;p77">
              <a:extLst>
                <a:ext uri="{FF2B5EF4-FFF2-40B4-BE49-F238E27FC236}">
                  <a16:creationId xmlns:a16="http://schemas.microsoft.com/office/drawing/2014/main" id="{FF3C14BD-87E7-2AA3-5681-7C2B1E6DA1DC}"/>
                </a:ext>
              </a:extLst>
            </p:cNvPr>
            <p:cNvSpPr/>
            <p:nvPr/>
          </p:nvSpPr>
          <p:spPr>
            <a:xfrm>
              <a:off x="3508654" y="3811781"/>
              <a:ext cx="363876" cy="364007"/>
            </a:xfrm>
            <a:custGeom>
              <a:avLst/>
              <a:gdLst/>
              <a:ahLst/>
              <a:cxnLst/>
              <a:rect l="l" t="t" r="r" b="b"/>
              <a:pathLst>
                <a:path w="13899" h="13904" extrusionOk="0">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776;p77">
              <a:extLst>
                <a:ext uri="{FF2B5EF4-FFF2-40B4-BE49-F238E27FC236}">
                  <a16:creationId xmlns:a16="http://schemas.microsoft.com/office/drawing/2014/main" id="{4230D37A-FD0D-4A40-93B2-9E2A33E66B60}"/>
                </a:ext>
              </a:extLst>
            </p:cNvPr>
            <p:cNvSpPr/>
            <p:nvPr/>
          </p:nvSpPr>
          <p:spPr>
            <a:xfrm>
              <a:off x="3612274" y="3916553"/>
              <a:ext cx="130952" cy="25185"/>
            </a:xfrm>
            <a:custGeom>
              <a:avLst/>
              <a:gdLst/>
              <a:ahLst/>
              <a:cxnLst/>
              <a:rect l="l" t="t" r="r" b="b"/>
              <a:pathLst>
                <a:path w="5002" h="962" extrusionOk="0">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777;p77">
              <a:extLst>
                <a:ext uri="{FF2B5EF4-FFF2-40B4-BE49-F238E27FC236}">
                  <a16:creationId xmlns:a16="http://schemas.microsoft.com/office/drawing/2014/main" id="{0A5A9D73-C1F9-3870-28B8-7FED2D8A6146}"/>
                </a:ext>
              </a:extLst>
            </p:cNvPr>
            <p:cNvSpPr/>
            <p:nvPr/>
          </p:nvSpPr>
          <p:spPr>
            <a:xfrm>
              <a:off x="3612274" y="3958572"/>
              <a:ext cx="101919" cy="25290"/>
            </a:xfrm>
            <a:custGeom>
              <a:avLst/>
              <a:gdLst/>
              <a:ahLst/>
              <a:cxnLst/>
              <a:rect l="l" t="t" r="r" b="b"/>
              <a:pathLst>
                <a:path w="3893" h="966" extrusionOk="0">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78;p77">
              <a:extLst>
                <a:ext uri="{FF2B5EF4-FFF2-40B4-BE49-F238E27FC236}">
                  <a16:creationId xmlns:a16="http://schemas.microsoft.com/office/drawing/2014/main" id="{25CEA434-B919-CAFF-2ADC-B0CFBF6FADE2}"/>
                </a:ext>
              </a:extLst>
            </p:cNvPr>
            <p:cNvSpPr/>
            <p:nvPr/>
          </p:nvSpPr>
          <p:spPr>
            <a:xfrm>
              <a:off x="3612274" y="3874430"/>
              <a:ext cx="160143" cy="25290"/>
            </a:xfrm>
            <a:custGeom>
              <a:avLst/>
              <a:gdLst/>
              <a:ahLst/>
              <a:cxnLst/>
              <a:rect l="l" t="t" r="r" b="b"/>
              <a:pathLst>
                <a:path w="6117" h="966" extrusionOk="0">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2468C01-7FAB-C322-A0CF-9FBDBA0165F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26</a:t>
            </a:r>
          </a:p>
        </p:txBody>
      </p:sp>
    </p:spTree>
    <p:extLst>
      <p:ext uri="{BB962C8B-B14F-4D97-AF65-F5344CB8AC3E}">
        <p14:creationId xmlns:p14="http://schemas.microsoft.com/office/powerpoint/2010/main" val="55816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SEARCH - TÌM KIẾM</a:t>
            </a:r>
            <a:endParaRPr/>
          </a:p>
        </p:txBody>
      </p:sp>
      <p:sp>
        <p:nvSpPr>
          <p:cNvPr id="868" name="Google Shape;868;p37"/>
          <p:cNvSpPr txBox="1">
            <a:spLocks noGrp="1"/>
          </p:cNvSpPr>
          <p:nvPr>
            <p:ph type="subTitle" idx="1"/>
          </p:nvPr>
        </p:nvSpPr>
        <p:spPr>
          <a:xfrm>
            <a:off x="463426" y="1187393"/>
            <a:ext cx="7960574" cy="48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600">
                <a:latin typeface="Nunito" pitchFamily="2" charset="-93"/>
              </a:rPr>
              <a:t>Tìm kiếm thực hiện tương tự như trên cây nhị phân tìm kiếm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3"/>
          <a:stretch>
            <a:fillRect/>
          </a:stretch>
        </p:blipFill>
        <p:spPr>
          <a:xfrm>
            <a:off x="5191372" y="2195830"/>
            <a:ext cx="3232628" cy="2253286"/>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9ADF150-2F7F-F4BE-4B17-DA7C226C8176}"/>
              </a:ext>
            </a:extLst>
          </p:cNvPr>
          <p:cNvPicPr>
            <a:picLocks noChangeAspect="1"/>
          </p:cNvPicPr>
          <p:nvPr/>
        </p:nvPicPr>
        <p:blipFill rotWithShape="1">
          <a:blip r:embed="rId4"/>
          <a:srcRect l="5979" t="9023" r="5590" b="8417"/>
          <a:stretch/>
        </p:blipFill>
        <p:spPr>
          <a:xfrm>
            <a:off x="463426" y="1676400"/>
            <a:ext cx="4504195" cy="30341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1F52576-649E-8A2E-CCFA-18E904E12F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27</a:t>
            </a:r>
          </a:p>
        </p:txBody>
      </p:sp>
    </p:spTree>
    <p:extLst>
      <p:ext uri="{BB962C8B-B14F-4D97-AF65-F5344CB8AC3E}">
        <p14:creationId xmlns:p14="http://schemas.microsoft.com/office/powerpoint/2010/main" val="414757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Subtitle 4">
            <a:extLst>
              <a:ext uri="{FF2B5EF4-FFF2-40B4-BE49-F238E27FC236}">
                <a16:creationId xmlns:a16="http://schemas.microsoft.com/office/drawing/2014/main" id="{D465C478-5035-A29B-4C5A-EB6A01AE51E3}"/>
              </a:ext>
            </a:extLst>
          </p:cNvPr>
          <p:cNvSpPr>
            <a:spLocks noGrp="1"/>
          </p:cNvSpPr>
          <p:nvPr>
            <p:ph type="subTitle" idx="1"/>
          </p:nvPr>
        </p:nvSpPr>
        <p:spPr>
          <a:xfrm>
            <a:off x="297180" y="602622"/>
            <a:ext cx="8549640" cy="479444"/>
          </a:xfrm>
        </p:spPr>
        <p:txBody>
          <a:bodyPr/>
          <a:lstStyle/>
          <a:p>
            <a:pPr algn="ctr"/>
            <a:r>
              <a:rPr lang="vi-VN" sz="2000" b="1">
                <a:latin typeface="Nunito Black" pitchFamily="2" charset="-93"/>
              </a:rPr>
              <a:t>Các node có quan hệ đến node X</a:t>
            </a:r>
          </a:p>
        </p:txBody>
      </p:sp>
      <p:pic>
        <p:nvPicPr>
          <p:cNvPr id="890" name="Picture 889">
            <a:extLst>
              <a:ext uri="{FF2B5EF4-FFF2-40B4-BE49-F238E27FC236}">
                <a16:creationId xmlns:a16="http://schemas.microsoft.com/office/drawing/2014/main" id="{1FA5241C-C6F4-29D7-665E-308D7EE06BF8}"/>
              </a:ext>
            </a:extLst>
          </p:cNvPr>
          <p:cNvPicPr>
            <a:picLocks noChangeAspect="1"/>
          </p:cNvPicPr>
          <p:nvPr/>
        </p:nvPicPr>
        <p:blipFill>
          <a:blip r:embed="rId3"/>
          <a:stretch>
            <a:fillRect/>
          </a:stretch>
        </p:blipFill>
        <p:spPr>
          <a:xfrm>
            <a:off x="1576430" y="1181686"/>
            <a:ext cx="5991140" cy="364418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5C898CB-7B77-24F1-0763-094C709698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28</a:t>
            </a:r>
          </a:p>
        </p:txBody>
      </p:sp>
      <p:sp>
        <p:nvSpPr>
          <p:cNvPr id="7" name="TextBox 6">
            <a:extLst>
              <a:ext uri="{FF2B5EF4-FFF2-40B4-BE49-F238E27FC236}">
                <a16:creationId xmlns:a16="http://schemas.microsoft.com/office/drawing/2014/main" id="{4E639676-1ABF-FA9B-5E9C-51B350A1BB76}"/>
              </a:ext>
            </a:extLst>
          </p:cNvPr>
          <p:cNvSpPr txBox="1"/>
          <p:nvPr/>
        </p:nvSpPr>
        <p:spPr>
          <a:xfrm>
            <a:off x="3852672" y="1758696"/>
            <a:ext cx="347472" cy="461665"/>
          </a:xfrm>
          <a:prstGeom prst="rect">
            <a:avLst/>
          </a:prstGeom>
          <a:noFill/>
        </p:spPr>
        <p:txBody>
          <a:bodyPr wrap="square" rtlCol="0">
            <a:spAutoFit/>
          </a:bodyPr>
          <a:lstStyle/>
          <a:p>
            <a:r>
              <a:rPr lang="vi-VN" sz="2400" b="1">
                <a:latin typeface="Nunito Black" pitchFamily="2" charset="-93"/>
              </a:rPr>
              <a:t>G</a:t>
            </a:r>
          </a:p>
        </p:txBody>
      </p:sp>
      <p:sp>
        <p:nvSpPr>
          <p:cNvPr id="9" name="TextBox 8">
            <a:extLst>
              <a:ext uri="{FF2B5EF4-FFF2-40B4-BE49-F238E27FC236}">
                <a16:creationId xmlns:a16="http://schemas.microsoft.com/office/drawing/2014/main" id="{117190D0-FE17-CB32-5B62-E664D3640947}"/>
              </a:ext>
            </a:extLst>
          </p:cNvPr>
          <p:cNvSpPr txBox="1"/>
          <p:nvPr/>
        </p:nvSpPr>
        <p:spPr>
          <a:xfrm>
            <a:off x="2499360" y="2916936"/>
            <a:ext cx="347472" cy="461665"/>
          </a:xfrm>
          <a:prstGeom prst="rect">
            <a:avLst/>
          </a:prstGeom>
          <a:noFill/>
        </p:spPr>
        <p:txBody>
          <a:bodyPr wrap="square" rtlCol="0">
            <a:spAutoFit/>
          </a:bodyPr>
          <a:lstStyle/>
          <a:p>
            <a:r>
              <a:rPr lang="vi-VN" sz="2400" b="1">
                <a:latin typeface="Nunito Black" pitchFamily="2" charset="-93"/>
              </a:rPr>
              <a:t>U</a:t>
            </a:r>
          </a:p>
        </p:txBody>
      </p:sp>
      <p:sp>
        <p:nvSpPr>
          <p:cNvPr id="10" name="TextBox 9">
            <a:extLst>
              <a:ext uri="{FF2B5EF4-FFF2-40B4-BE49-F238E27FC236}">
                <a16:creationId xmlns:a16="http://schemas.microsoft.com/office/drawing/2014/main" id="{1BEB8E11-0B24-1B92-60F8-3EE0047CD963}"/>
              </a:ext>
            </a:extLst>
          </p:cNvPr>
          <p:cNvSpPr txBox="1"/>
          <p:nvPr/>
        </p:nvSpPr>
        <p:spPr>
          <a:xfrm>
            <a:off x="5273040" y="2916936"/>
            <a:ext cx="347472" cy="461665"/>
          </a:xfrm>
          <a:prstGeom prst="rect">
            <a:avLst/>
          </a:prstGeom>
          <a:noFill/>
        </p:spPr>
        <p:txBody>
          <a:bodyPr wrap="square" rtlCol="0">
            <a:spAutoFit/>
          </a:bodyPr>
          <a:lstStyle/>
          <a:p>
            <a:r>
              <a:rPr lang="vi-VN" sz="2400" b="1">
                <a:latin typeface="Nunito Black" pitchFamily="2" charset="-93"/>
              </a:rPr>
              <a:t>P</a:t>
            </a:r>
          </a:p>
        </p:txBody>
      </p:sp>
      <p:sp>
        <p:nvSpPr>
          <p:cNvPr id="11" name="TextBox 10">
            <a:extLst>
              <a:ext uri="{FF2B5EF4-FFF2-40B4-BE49-F238E27FC236}">
                <a16:creationId xmlns:a16="http://schemas.microsoft.com/office/drawing/2014/main" id="{44F74CA7-755C-BC75-714C-6C5EBA74204C}"/>
              </a:ext>
            </a:extLst>
          </p:cNvPr>
          <p:cNvSpPr txBox="1"/>
          <p:nvPr/>
        </p:nvSpPr>
        <p:spPr>
          <a:xfrm>
            <a:off x="3919728" y="4099560"/>
            <a:ext cx="347472" cy="461665"/>
          </a:xfrm>
          <a:prstGeom prst="rect">
            <a:avLst/>
          </a:prstGeom>
          <a:noFill/>
        </p:spPr>
        <p:txBody>
          <a:bodyPr wrap="square" rtlCol="0">
            <a:spAutoFit/>
          </a:bodyPr>
          <a:lstStyle/>
          <a:p>
            <a:r>
              <a:rPr lang="vi-VN" sz="2400" b="1">
                <a:latin typeface="Nunito Black" pitchFamily="2" charset="-93"/>
              </a:rPr>
              <a:t>S</a:t>
            </a:r>
          </a:p>
        </p:txBody>
      </p:sp>
      <p:sp>
        <p:nvSpPr>
          <p:cNvPr id="12" name="TextBox 11">
            <a:extLst>
              <a:ext uri="{FF2B5EF4-FFF2-40B4-BE49-F238E27FC236}">
                <a16:creationId xmlns:a16="http://schemas.microsoft.com/office/drawing/2014/main" id="{B52A9A9F-BB8F-ED2D-74FB-C0A35F7FD1AF}"/>
              </a:ext>
            </a:extLst>
          </p:cNvPr>
          <p:cNvSpPr txBox="1"/>
          <p:nvPr/>
        </p:nvSpPr>
        <p:spPr>
          <a:xfrm>
            <a:off x="5724146" y="2609159"/>
            <a:ext cx="1127758" cy="307777"/>
          </a:xfrm>
          <a:prstGeom prst="rect">
            <a:avLst/>
          </a:prstGeom>
          <a:solidFill>
            <a:schemeClr val="accent3">
              <a:lumMod val="40000"/>
              <a:lumOff val="60000"/>
            </a:schemeClr>
          </a:solidFill>
        </p:spPr>
        <p:txBody>
          <a:bodyPr wrap="square" rtlCol="0">
            <a:spAutoFit/>
          </a:bodyPr>
          <a:lstStyle/>
          <a:p>
            <a:r>
              <a:rPr lang="vi-VN">
                <a:latin typeface="Nunito Black" pitchFamily="2" charset="-93"/>
              </a:rPr>
              <a:t>X’s Parent</a:t>
            </a:r>
          </a:p>
        </p:txBody>
      </p:sp>
    </p:spTree>
    <p:extLst>
      <p:ext uri="{BB962C8B-B14F-4D97-AF65-F5344CB8AC3E}">
        <p14:creationId xmlns:p14="http://schemas.microsoft.com/office/powerpoint/2010/main" val="98359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04800" y="521225"/>
            <a:ext cx="504092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799" y="1246908"/>
            <a:ext cx="5040924"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931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596279" y="664016"/>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753874" y="2683585"/>
            <a:ext cx="2781300" cy="1938690"/>
          </a:xfrm>
          <a:prstGeom prst="rect">
            <a:avLst/>
          </a:prstGeom>
          <a:ln>
            <a:noFill/>
          </a:ln>
          <a:effectLst>
            <a:outerShdw blurRad="292100" dist="139700" dir="2700000" algn="tl" rotWithShape="0">
              <a:srgbClr val="333333">
                <a:alpha val="65000"/>
              </a:srgbClr>
            </a:outerShdw>
          </a:effectLst>
        </p:spPr>
      </p:pic>
      <p:sp>
        <p:nvSpPr>
          <p:cNvPr id="4" name="Google Shape;867;p37">
            <a:extLst>
              <a:ext uri="{FF2B5EF4-FFF2-40B4-BE49-F238E27FC236}">
                <a16:creationId xmlns:a16="http://schemas.microsoft.com/office/drawing/2014/main" id="{A70F638E-B75E-DD16-4298-CE737132009C}"/>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7" name="TextBox 6">
            <a:extLst>
              <a:ext uri="{FF2B5EF4-FFF2-40B4-BE49-F238E27FC236}">
                <a16:creationId xmlns:a16="http://schemas.microsoft.com/office/drawing/2014/main" id="{1E08A243-AD71-287B-D9C8-E29F404EF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29</a:t>
            </a:r>
          </a:p>
        </p:txBody>
      </p:sp>
    </p:spTree>
    <p:extLst>
      <p:ext uri="{BB962C8B-B14F-4D97-AF65-F5344CB8AC3E}">
        <p14:creationId xmlns:p14="http://schemas.microsoft.com/office/powerpoint/2010/main" val="380949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51;p35">
            <a:extLst>
              <a:ext uri="{FF2B5EF4-FFF2-40B4-BE49-F238E27FC236}">
                <a16:creationId xmlns:a16="http://schemas.microsoft.com/office/drawing/2014/main" id="{588AFE38-8662-BA40-AD59-BC5A9A9227B4}"/>
              </a:ext>
            </a:extLst>
          </p:cNvPr>
          <p:cNvSpPr txBox="1">
            <a:spLocks/>
          </p:cNvSpPr>
          <p:nvPr/>
        </p:nvSpPr>
        <p:spPr>
          <a:xfrm>
            <a:off x="272843" y="4445918"/>
            <a:ext cx="8605680"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Biến thể</a:t>
            </a:r>
          </a:p>
        </p:txBody>
      </p:sp>
      <p:sp>
        <p:nvSpPr>
          <p:cNvPr id="751" name="Google Shape;751;p35"/>
          <p:cNvSpPr txBox="1">
            <a:spLocks noGrp="1"/>
          </p:cNvSpPr>
          <p:nvPr>
            <p:ph type="subTitle" idx="15"/>
          </p:nvPr>
        </p:nvSpPr>
        <p:spPr>
          <a:xfrm>
            <a:off x="272843" y="3830628"/>
            <a:ext cx="8605680"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Ứng dụng</a:t>
            </a:r>
            <a:endParaRPr/>
          </a:p>
        </p:txBody>
      </p:sp>
      <p:sp>
        <p:nvSpPr>
          <p:cNvPr id="750" name="Google Shape;750;p35"/>
          <p:cNvSpPr txBox="1">
            <a:spLocks noGrp="1"/>
          </p:cNvSpPr>
          <p:nvPr>
            <p:ph type="subTitle" idx="14"/>
          </p:nvPr>
        </p:nvSpPr>
        <p:spPr>
          <a:xfrm>
            <a:off x="272843" y="3207376"/>
            <a:ext cx="8605681"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Ưu điểm – Nhược điểm</a:t>
            </a:r>
            <a:endParaRPr/>
          </a:p>
        </p:txBody>
      </p:sp>
      <p:sp>
        <p:nvSpPr>
          <p:cNvPr id="19" name="Google Shape;749;p35">
            <a:extLst>
              <a:ext uri="{FF2B5EF4-FFF2-40B4-BE49-F238E27FC236}">
                <a16:creationId xmlns:a16="http://schemas.microsoft.com/office/drawing/2014/main" id="{64294082-49FF-15E9-6FD1-F498B2CF6DD7}"/>
              </a:ext>
            </a:extLst>
          </p:cNvPr>
          <p:cNvSpPr txBox="1">
            <a:spLocks/>
          </p:cNvSpPr>
          <p:nvPr/>
        </p:nvSpPr>
        <p:spPr>
          <a:xfrm>
            <a:off x="272844" y="2543142"/>
            <a:ext cx="8605681"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Thao tác</a:t>
            </a:r>
          </a:p>
        </p:txBody>
      </p:sp>
      <p:sp>
        <p:nvSpPr>
          <p:cNvPr id="749" name="Google Shape;749;p35"/>
          <p:cNvSpPr txBox="1">
            <a:spLocks noGrp="1"/>
          </p:cNvSpPr>
          <p:nvPr>
            <p:ph type="subTitle" idx="13"/>
          </p:nvPr>
        </p:nvSpPr>
        <p:spPr>
          <a:xfrm>
            <a:off x="272845" y="1867753"/>
            <a:ext cx="8605683"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Định nghĩa – Quy tắc</a:t>
            </a:r>
            <a:endParaRPr/>
          </a:p>
        </p:txBody>
      </p:sp>
      <p:sp>
        <p:nvSpPr>
          <p:cNvPr id="748" name="Google Shape;748;p35"/>
          <p:cNvSpPr txBox="1">
            <a:spLocks noGrp="1"/>
          </p:cNvSpPr>
          <p:nvPr>
            <p:ph type="subTitle" idx="9"/>
          </p:nvPr>
        </p:nvSpPr>
        <p:spPr>
          <a:xfrm>
            <a:off x="272845" y="1165710"/>
            <a:ext cx="8605682" cy="478476"/>
          </a:xfrm>
          <a:prstGeom prst="rect">
            <a:avLst/>
          </a:prstGeom>
          <a:solidFill>
            <a:schemeClr val="bg1">
              <a:lumMod val="90000"/>
            </a:schemeClr>
          </a:solidFill>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b" anchorCtr="0">
            <a:noAutofit/>
          </a:bodyPr>
          <a:lstStyle/>
          <a:p>
            <a:pPr marL="0" lvl="0" indent="1343025" algn="l" rtl="0">
              <a:spcBef>
                <a:spcPts val="0"/>
              </a:spcBef>
              <a:spcAft>
                <a:spcPts val="0"/>
              </a:spcAft>
              <a:buNone/>
            </a:pPr>
            <a:r>
              <a:rPr lang="vi-VN"/>
              <a:t>Giới thiệu</a:t>
            </a:r>
            <a:endParaRPr/>
          </a:p>
        </p:txBody>
      </p:sp>
      <p:sp>
        <p:nvSpPr>
          <p:cNvPr id="16" name="Rectangle 15">
            <a:extLst>
              <a:ext uri="{FF2B5EF4-FFF2-40B4-BE49-F238E27FC236}">
                <a16:creationId xmlns:a16="http://schemas.microsoft.com/office/drawing/2014/main" id="{FAC9AA29-C72B-061D-5EDF-89A3BBDA2DBB}"/>
              </a:ext>
            </a:extLst>
          </p:cNvPr>
          <p:cNvSpPr>
            <a:spLocks/>
          </p:cNvSpPr>
          <p:nvPr/>
        </p:nvSpPr>
        <p:spPr>
          <a:xfrm>
            <a:off x="502920" y="0"/>
            <a:ext cx="940428" cy="5143501"/>
          </a:xfrm>
          <a:prstGeom prst="rect">
            <a:avLst/>
          </a:prstGeom>
          <a:solidFill>
            <a:schemeClr val="accent1">
              <a:lumMod val="20000"/>
              <a:lumOff val="80000"/>
            </a:schemeClr>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vi-VN"/>
          </a:p>
        </p:txBody>
      </p:sp>
      <p:sp>
        <p:nvSpPr>
          <p:cNvPr id="739" name="Google Shape;739;p35"/>
          <p:cNvSpPr txBox="1">
            <a:spLocks noGrp="1"/>
          </p:cNvSpPr>
          <p:nvPr>
            <p:ph type="title"/>
          </p:nvPr>
        </p:nvSpPr>
        <p:spPr>
          <a:xfrm>
            <a:off x="272843" y="520715"/>
            <a:ext cx="860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a:t>
            </a:r>
            <a:endParaRPr/>
          </a:p>
        </p:txBody>
      </p:sp>
      <p:sp>
        <p:nvSpPr>
          <p:cNvPr id="744" name="Google Shape;744;p35"/>
          <p:cNvSpPr txBox="1">
            <a:spLocks noGrp="1"/>
          </p:cNvSpPr>
          <p:nvPr>
            <p:ph type="title" idx="5"/>
          </p:nvPr>
        </p:nvSpPr>
        <p:spPr>
          <a:xfrm>
            <a:off x="519228" y="1161515"/>
            <a:ext cx="924120" cy="505976"/>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5" name="Google Shape;745;p35"/>
          <p:cNvSpPr txBox="1">
            <a:spLocks noGrp="1"/>
          </p:cNvSpPr>
          <p:nvPr>
            <p:ph type="title" idx="7"/>
          </p:nvPr>
        </p:nvSpPr>
        <p:spPr>
          <a:xfrm>
            <a:off x="503988" y="186269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6" name="Google Shape;746;p35"/>
          <p:cNvSpPr txBox="1">
            <a:spLocks noGrp="1"/>
          </p:cNvSpPr>
          <p:nvPr>
            <p:ph type="title" idx="8"/>
          </p:nvPr>
        </p:nvSpPr>
        <p:spPr>
          <a:xfrm>
            <a:off x="488748" y="319313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7" name="Google Shape;747;p35"/>
          <p:cNvSpPr txBox="1">
            <a:spLocks noGrp="1"/>
          </p:cNvSpPr>
          <p:nvPr>
            <p:ph type="title" idx="6"/>
          </p:nvPr>
        </p:nvSpPr>
        <p:spPr>
          <a:xfrm>
            <a:off x="495834" y="2520942"/>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 name="Google Shape;746;p35">
            <a:extLst>
              <a:ext uri="{FF2B5EF4-FFF2-40B4-BE49-F238E27FC236}">
                <a16:creationId xmlns:a16="http://schemas.microsoft.com/office/drawing/2014/main" id="{3B353127-54CF-E0D8-B2EF-E99EC76832D1}"/>
              </a:ext>
            </a:extLst>
          </p:cNvPr>
          <p:cNvSpPr txBox="1">
            <a:spLocks/>
          </p:cNvSpPr>
          <p:nvPr/>
        </p:nvSpPr>
        <p:spPr>
          <a:xfrm>
            <a:off x="479545" y="380842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5</a:t>
            </a:r>
            <a:endParaRPr lang="en"/>
          </a:p>
        </p:txBody>
      </p:sp>
      <p:sp>
        <p:nvSpPr>
          <p:cNvPr id="3" name="Google Shape;746;p35">
            <a:extLst>
              <a:ext uri="{FF2B5EF4-FFF2-40B4-BE49-F238E27FC236}">
                <a16:creationId xmlns:a16="http://schemas.microsoft.com/office/drawing/2014/main" id="{8D9CEFC0-0B51-6D82-8743-43C9093D1E73}"/>
              </a:ext>
            </a:extLst>
          </p:cNvPr>
          <p:cNvSpPr txBox="1">
            <a:spLocks/>
          </p:cNvSpPr>
          <p:nvPr/>
        </p:nvSpPr>
        <p:spPr>
          <a:xfrm>
            <a:off x="503988" y="442371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6</a:t>
            </a:r>
            <a:endParaRPr lang="en"/>
          </a:p>
        </p:txBody>
      </p:sp>
      <p:sp>
        <p:nvSpPr>
          <p:cNvPr id="4" name="TextBox 3">
            <a:extLst>
              <a:ext uri="{FF2B5EF4-FFF2-40B4-BE49-F238E27FC236}">
                <a16:creationId xmlns:a16="http://schemas.microsoft.com/office/drawing/2014/main" id="{131961F0-3529-8AB6-7F9C-276FAA81232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4"/>
                                        </p:tgtEl>
                                        <p:attrNameLst>
                                          <p:attrName>style.visibility</p:attrName>
                                        </p:attrNameLst>
                                      </p:cBhvr>
                                      <p:to>
                                        <p:strVal val="visible"/>
                                      </p:to>
                                    </p:set>
                                    <p:anim calcmode="lin" valueType="num">
                                      <p:cBhvr additive="base">
                                        <p:cTn id="13" dur="500" fill="hold"/>
                                        <p:tgtEl>
                                          <p:spTgt spid="744"/>
                                        </p:tgtEl>
                                        <p:attrNameLst>
                                          <p:attrName>ppt_x</p:attrName>
                                        </p:attrNameLst>
                                      </p:cBhvr>
                                      <p:tavLst>
                                        <p:tav tm="0">
                                          <p:val>
                                            <p:strVal val="0-#ppt_w/2"/>
                                          </p:val>
                                        </p:tav>
                                        <p:tav tm="100000">
                                          <p:val>
                                            <p:strVal val="#ppt_x"/>
                                          </p:val>
                                        </p:tav>
                                      </p:tavLst>
                                    </p:anim>
                                    <p:anim calcmode="lin" valueType="num">
                                      <p:cBhvr additive="base">
                                        <p:cTn id="14" dur="500" fill="hold"/>
                                        <p:tgtEl>
                                          <p:spTgt spid="7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8">
                                            <p:bg/>
                                          </p:spTgt>
                                        </p:tgtEl>
                                        <p:attrNameLst>
                                          <p:attrName>style.visibility</p:attrName>
                                        </p:attrNameLst>
                                      </p:cBhvr>
                                      <p:to>
                                        <p:strVal val="visible"/>
                                      </p:to>
                                    </p:set>
                                    <p:anim calcmode="lin" valueType="num">
                                      <p:cBhvr additive="base">
                                        <p:cTn id="17" dur="500" fill="hold"/>
                                        <p:tgtEl>
                                          <p:spTgt spid="748">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748">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8">
                                            <p:txEl>
                                              <p:pRg st="0" end="0"/>
                                            </p:txEl>
                                          </p:spTgt>
                                        </p:tgtEl>
                                        <p:attrNameLst>
                                          <p:attrName>style.visibility</p:attrName>
                                        </p:attrNameLst>
                                      </p:cBhvr>
                                      <p:to>
                                        <p:strVal val="visible"/>
                                      </p:to>
                                    </p:set>
                                    <p:anim calcmode="lin" valueType="num">
                                      <p:cBhvr additive="base">
                                        <p:cTn id="21" dur="500" fill="hold"/>
                                        <p:tgtEl>
                                          <p:spTgt spid="74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49">
                                            <p:bg/>
                                          </p:spTgt>
                                        </p:tgtEl>
                                        <p:attrNameLst>
                                          <p:attrName>style.visibility</p:attrName>
                                        </p:attrNameLst>
                                      </p:cBhvr>
                                      <p:to>
                                        <p:strVal val="visible"/>
                                      </p:to>
                                    </p:set>
                                    <p:anim calcmode="lin" valueType="num">
                                      <p:cBhvr additive="base">
                                        <p:cTn id="27" dur="500" fill="hold"/>
                                        <p:tgtEl>
                                          <p:spTgt spid="749">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749">
                                            <p:bg/>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9">
                                            <p:txEl>
                                              <p:pRg st="0" end="0"/>
                                            </p:txEl>
                                          </p:spTgt>
                                        </p:tgtEl>
                                        <p:attrNameLst>
                                          <p:attrName>style.visibility</p:attrName>
                                        </p:attrNameLst>
                                      </p:cBhvr>
                                      <p:to>
                                        <p:strVal val="visible"/>
                                      </p:to>
                                    </p:set>
                                    <p:anim calcmode="lin" valueType="num">
                                      <p:cBhvr additive="base">
                                        <p:cTn id="31" dur="500" fill="hold"/>
                                        <p:tgtEl>
                                          <p:spTgt spid="74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5"/>
                                        </p:tgtEl>
                                        <p:attrNameLst>
                                          <p:attrName>style.visibility</p:attrName>
                                        </p:attrNameLst>
                                      </p:cBhvr>
                                      <p:to>
                                        <p:strVal val="visible"/>
                                      </p:to>
                                    </p:set>
                                    <p:anim calcmode="lin" valueType="num">
                                      <p:cBhvr additive="base">
                                        <p:cTn id="35" dur="500" fill="hold"/>
                                        <p:tgtEl>
                                          <p:spTgt spid="745"/>
                                        </p:tgtEl>
                                        <p:attrNameLst>
                                          <p:attrName>ppt_x</p:attrName>
                                        </p:attrNameLst>
                                      </p:cBhvr>
                                      <p:tavLst>
                                        <p:tav tm="0">
                                          <p:val>
                                            <p:strVal val="0-#ppt_w/2"/>
                                          </p:val>
                                        </p:tav>
                                        <p:tav tm="100000">
                                          <p:val>
                                            <p:strVal val="#ppt_x"/>
                                          </p:val>
                                        </p:tav>
                                      </p:tavLst>
                                    </p:anim>
                                    <p:anim calcmode="lin" valueType="num">
                                      <p:cBhvr additive="base">
                                        <p:cTn id="36" dur="500" fill="hold"/>
                                        <p:tgtEl>
                                          <p:spTgt spid="74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
                                        </p:tgtEl>
                                        <p:attrNameLst>
                                          <p:attrName>style.visibility</p:attrName>
                                        </p:attrNameLst>
                                      </p:cBhvr>
                                      <p:to>
                                        <p:strVal val="visible"/>
                                      </p:to>
                                    </p:set>
                                    <p:anim calcmode="lin" valueType="num">
                                      <p:cBhvr additive="base">
                                        <p:cTn id="41" dur="500" fill="hold"/>
                                        <p:tgtEl>
                                          <p:spTgt spid="747"/>
                                        </p:tgtEl>
                                        <p:attrNameLst>
                                          <p:attrName>ppt_x</p:attrName>
                                        </p:attrNameLst>
                                      </p:cBhvr>
                                      <p:tavLst>
                                        <p:tav tm="0">
                                          <p:val>
                                            <p:strVal val="0-#ppt_w/2"/>
                                          </p:val>
                                        </p:tav>
                                        <p:tav tm="100000">
                                          <p:val>
                                            <p:strVal val="#ppt_x"/>
                                          </p:val>
                                        </p:tav>
                                      </p:tavLst>
                                    </p:anim>
                                    <p:anim calcmode="lin" valueType="num">
                                      <p:cBhvr additive="base">
                                        <p:cTn id="42" dur="500" fill="hold"/>
                                        <p:tgtEl>
                                          <p:spTgt spid="74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500" fill="hold"/>
                                        <p:tgtEl>
                                          <p:spTgt spid="746"/>
                                        </p:tgtEl>
                                        <p:attrNameLst>
                                          <p:attrName>ppt_x</p:attrName>
                                        </p:attrNameLst>
                                      </p:cBhvr>
                                      <p:tavLst>
                                        <p:tav tm="0">
                                          <p:val>
                                            <p:strVal val="0-#ppt_w/2"/>
                                          </p:val>
                                        </p:tav>
                                        <p:tav tm="100000">
                                          <p:val>
                                            <p:strVal val="#ppt_x"/>
                                          </p:val>
                                        </p:tav>
                                      </p:tavLst>
                                    </p:anim>
                                    <p:anim calcmode="lin" valueType="num">
                                      <p:cBhvr additive="base">
                                        <p:cTn id="52" dur="500" fill="hold"/>
                                        <p:tgtEl>
                                          <p:spTgt spid="74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0">
                                            <p:bg/>
                                          </p:spTgt>
                                        </p:tgtEl>
                                        <p:attrNameLst>
                                          <p:attrName>style.visibility</p:attrName>
                                        </p:attrNameLst>
                                      </p:cBhvr>
                                      <p:to>
                                        <p:strVal val="visible"/>
                                      </p:to>
                                    </p:set>
                                    <p:anim calcmode="lin" valueType="num">
                                      <p:cBhvr additive="base">
                                        <p:cTn id="55" dur="500" fill="hold"/>
                                        <p:tgtEl>
                                          <p:spTgt spid="750">
                                            <p:bg/>
                                          </p:spTgt>
                                        </p:tgtEl>
                                        <p:attrNameLst>
                                          <p:attrName>ppt_x</p:attrName>
                                        </p:attrNameLst>
                                      </p:cBhvr>
                                      <p:tavLst>
                                        <p:tav tm="0">
                                          <p:val>
                                            <p:strVal val="0-#ppt_w/2"/>
                                          </p:val>
                                        </p:tav>
                                        <p:tav tm="100000">
                                          <p:val>
                                            <p:strVal val="#ppt_x"/>
                                          </p:val>
                                        </p:tav>
                                      </p:tavLst>
                                    </p:anim>
                                    <p:anim calcmode="lin" valueType="num">
                                      <p:cBhvr additive="base">
                                        <p:cTn id="56" dur="500" fill="hold"/>
                                        <p:tgtEl>
                                          <p:spTgt spid="750">
                                            <p:bg/>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50">
                                            <p:txEl>
                                              <p:pRg st="0" end="0"/>
                                            </p:txEl>
                                          </p:spTgt>
                                        </p:tgtEl>
                                        <p:attrNameLst>
                                          <p:attrName>style.visibility</p:attrName>
                                        </p:attrNameLst>
                                      </p:cBhvr>
                                      <p:to>
                                        <p:strVal val="visible"/>
                                      </p:to>
                                    </p:set>
                                    <p:anim calcmode="lin" valueType="num">
                                      <p:cBhvr additive="base">
                                        <p:cTn id="59" dur="500" fill="hold"/>
                                        <p:tgtEl>
                                          <p:spTgt spid="75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51">
                                            <p:bg/>
                                          </p:spTgt>
                                        </p:tgtEl>
                                        <p:attrNameLst>
                                          <p:attrName>style.visibility</p:attrName>
                                        </p:attrNameLst>
                                      </p:cBhvr>
                                      <p:to>
                                        <p:strVal val="visible"/>
                                      </p:to>
                                    </p:set>
                                    <p:anim calcmode="lin" valueType="num">
                                      <p:cBhvr additive="base">
                                        <p:cTn id="65" dur="500" fill="hold"/>
                                        <p:tgtEl>
                                          <p:spTgt spid="751">
                                            <p:bg/>
                                          </p:spTgt>
                                        </p:tgtEl>
                                        <p:attrNameLst>
                                          <p:attrName>ppt_x</p:attrName>
                                        </p:attrNameLst>
                                      </p:cBhvr>
                                      <p:tavLst>
                                        <p:tav tm="0">
                                          <p:val>
                                            <p:strVal val="0-#ppt_w/2"/>
                                          </p:val>
                                        </p:tav>
                                        <p:tav tm="100000">
                                          <p:val>
                                            <p:strVal val="#ppt_x"/>
                                          </p:val>
                                        </p:tav>
                                      </p:tavLst>
                                    </p:anim>
                                    <p:anim calcmode="lin" valueType="num">
                                      <p:cBhvr additive="base">
                                        <p:cTn id="66" dur="500" fill="hold"/>
                                        <p:tgtEl>
                                          <p:spTgt spid="751">
                                            <p:bg/>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1">
                                            <p:txEl>
                                              <p:pRg st="0" end="0"/>
                                            </p:txEl>
                                          </p:spTgt>
                                        </p:tgtEl>
                                        <p:attrNameLst>
                                          <p:attrName>style.visibility</p:attrName>
                                        </p:attrNameLst>
                                      </p:cBhvr>
                                      <p:to>
                                        <p:strVal val="visible"/>
                                      </p:to>
                                    </p:set>
                                    <p:anim calcmode="lin" valueType="num">
                                      <p:cBhvr additive="base">
                                        <p:cTn id="69" dur="500" fill="hold"/>
                                        <p:tgtEl>
                                          <p:spTgt spid="75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751">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0-#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1" grpId="0" uiExpand="1" build="p" animBg="1"/>
      <p:bldP spid="750" grpId="0" uiExpand="1" build="p" animBg="1"/>
      <p:bldP spid="19" grpId="0" animBg="1"/>
      <p:bldP spid="749" grpId="0" uiExpand="1" build="p" animBg="1"/>
      <p:bldP spid="748" grpId="0" uiExpand="1" build="p" animBg="1"/>
      <p:bldP spid="16" grpId="0" animBg="1"/>
      <p:bldP spid="744" grpId="0" animBg="1"/>
      <p:bldP spid="745" grpId="0" animBg="1"/>
      <p:bldP spid="746" grpId="0" animBg="1"/>
      <p:bldP spid="747" grpId="0" animBg="1"/>
      <p:bldP spid="24"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47313" y="229275"/>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295422" y="568530"/>
            <a:ext cx="8553155" cy="4240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a:solidFill>
                  <a:schemeClr val="bg1">
                    <a:lumMod val="25000"/>
                  </a:schemeClr>
                </a:solidFill>
                <a:latin typeface="Montserrat" panose="00000500000000000000" pitchFamily="2" charset="-93"/>
              </a:rPr>
              <a:t>ROTATE – RECOLOR CASE*</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30</a:t>
            </a:r>
          </a:p>
        </p:txBody>
      </p:sp>
      <p:sp>
        <p:nvSpPr>
          <p:cNvPr id="29" name="Google Shape;868;p37">
            <a:extLst>
              <a:ext uri="{FF2B5EF4-FFF2-40B4-BE49-F238E27FC236}">
                <a16:creationId xmlns:a16="http://schemas.microsoft.com/office/drawing/2014/main" id="{077A58BD-6EE7-6CCE-D2AC-C04B2FDB7290}"/>
              </a:ext>
            </a:extLst>
          </p:cNvPr>
          <p:cNvSpPr txBox="1">
            <a:spLocks/>
          </p:cNvSpPr>
          <p:nvPr/>
        </p:nvSpPr>
        <p:spPr>
          <a:xfrm>
            <a:off x="286041" y="2015919"/>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grpSp>
        <p:nvGrpSpPr>
          <p:cNvPr id="5" name="Group 4">
            <a:extLst>
              <a:ext uri="{FF2B5EF4-FFF2-40B4-BE49-F238E27FC236}">
                <a16:creationId xmlns:a16="http://schemas.microsoft.com/office/drawing/2014/main" id="{0C21D7AD-747D-4760-5717-79163775411C}"/>
              </a:ext>
            </a:extLst>
          </p:cNvPr>
          <p:cNvGrpSpPr/>
          <p:nvPr/>
        </p:nvGrpSpPr>
        <p:grpSpPr>
          <a:xfrm>
            <a:off x="304799" y="2840681"/>
            <a:ext cx="8581290" cy="528596"/>
            <a:chOff x="295422" y="2364299"/>
            <a:chExt cx="8581290" cy="528596"/>
          </a:xfrm>
        </p:grpSpPr>
        <p:sp>
          <p:nvSpPr>
            <p:cNvPr id="30" name="Google Shape;868;p37">
              <a:extLst>
                <a:ext uri="{FF2B5EF4-FFF2-40B4-BE49-F238E27FC236}">
                  <a16:creationId xmlns:a16="http://schemas.microsoft.com/office/drawing/2014/main" id="{C1F23FF0-1B28-0864-B035-02F1B9DD9C74}"/>
                </a:ext>
              </a:extLst>
            </p:cNvPr>
            <p:cNvSpPr txBox="1">
              <a:spLocks/>
            </p:cNvSpPr>
            <p:nvPr/>
          </p:nvSpPr>
          <p:spPr>
            <a:xfrm>
              <a:off x="295422" y="2364300"/>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867" name="Google Shape;868;p37">
              <a:extLst>
                <a:ext uri="{FF2B5EF4-FFF2-40B4-BE49-F238E27FC236}">
                  <a16:creationId xmlns:a16="http://schemas.microsoft.com/office/drawing/2014/main" id="{2756AC13-A061-5FF5-9779-928EAB00A00C}"/>
                </a:ext>
              </a:extLst>
            </p:cNvPr>
            <p:cNvSpPr txBox="1">
              <a:spLocks/>
            </p:cNvSpPr>
            <p:nvPr/>
          </p:nvSpPr>
          <p:spPr>
            <a:xfrm>
              <a:off x="4562621" y="2364299"/>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grpSp>
      <p:grpSp>
        <p:nvGrpSpPr>
          <p:cNvPr id="3" name="Group 2">
            <a:extLst>
              <a:ext uri="{FF2B5EF4-FFF2-40B4-BE49-F238E27FC236}">
                <a16:creationId xmlns:a16="http://schemas.microsoft.com/office/drawing/2014/main" id="{01334070-F695-029D-0350-8F77CD04E673}"/>
              </a:ext>
            </a:extLst>
          </p:cNvPr>
          <p:cNvGrpSpPr/>
          <p:nvPr/>
        </p:nvGrpSpPr>
        <p:grpSpPr>
          <a:xfrm>
            <a:off x="304799" y="3644487"/>
            <a:ext cx="8581290" cy="528596"/>
            <a:chOff x="267287" y="3598292"/>
            <a:chExt cx="8581290" cy="528596"/>
          </a:xfrm>
        </p:grpSpPr>
        <p:sp>
          <p:nvSpPr>
            <p:cNvPr id="869" name="Google Shape;868;p37">
              <a:extLst>
                <a:ext uri="{FF2B5EF4-FFF2-40B4-BE49-F238E27FC236}">
                  <a16:creationId xmlns:a16="http://schemas.microsoft.com/office/drawing/2014/main" id="{A7D010BD-5B45-ADE6-98AE-BEC709F635C8}"/>
                </a:ext>
              </a:extLst>
            </p:cNvPr>
            <p:cNvSpPr txBox="1">
              <a:spLocks/>
            </p:cNvSpPr>
            <p:nvPr/>
          </p:nvSpPr>
          <p:spPr>
            <a:xfrm>
              <a:off x="267287" y="3598293"/>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870" name="Google Shape;868;p37">
              <a:extLst>
                <a:ext uri="{FF2B5EF4-FFF2-40B4-BE49-F238E27FC236}">
                  <a16:creationId xmlns:a16="http://schemas.microsoft.com/office/drawing/2014/main" id="{0009C0CC-C8C2-C4BB-3635-08FFFF5073A1}"/>
                </a:ext>
              </a:extLst>
            </p:cNvPr>
            <p:cNvSpPr txBox="1">
              <a:spLocks/>
            </p:cNvSpPr>
            <p:nvPr/>
          </p:nvSpPr>
          <p:spPr>
            <a:xfrm>
              <a:off x="4534486" y="3598292"/>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grpSp>
      <p:sp>
        <p:nvSpPr>
          <p:cNvPr id="6" name="Google Shape;868;p37">
            <a:extLst>
              <a:ext uri="{FF2B5EF4-FFF2-40B4-BE49-F238E27FC236}">
                <a16:creationId xmlns:a16="http://schemas.microsoft.com/office/drawing/2014/main" id="{A484EAC7-48E5-FA6D-E117-9731CD54AFA4}"/>
              </a:ext>
            </a:extLst>
          </p:cNvPr>
          <p:cNvSpPr txBox="1">
            <a:spLocks/>
          </p:cNvSpPr>
          <p:nvPr/>
        </p:nvSpPr>
        <p:spPr>
          <a:xfrm>
            <a:off x="304799" y="1191157"/>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1: Node gốc có màu đỏ</a:t>
            </a:r>
          </a:p>
        </p:txBody>
      </p:sp>
      <p:sp>
        <p:nvSpPr>
          <p:cNvPr id="8" name="Rectangle 7">
            <a:extLst>
              <a:ext uri="{FF2B5EF4-FFF2-40B4-BE49-F238E27FC236}">
                <a16:creationId xmlns:a16="http://schemas.microsoft.com/office/drawing/2014/main" id="{DE8F8BD8-BCA3-0BF1-03D0-1BBBDFAFD473}"/>
              </a:ext>
            </a:extLst>
          </p:cNvPr>
          <p:cNvSpPr/>
          <p:nvPr/>
        </p:nvSpPr>
        <p:spPr>
          <a:xfrm>
            <a:off x="267287" y="4370400"/>
            <a:ext cx="8609425" cy="7731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25000"/>
                  </a:schemeClr>
                </a:solidFill>
                <a:latin typeface="Nunito" pitchFamily="2" charset="-93"/>
              </a:rPr>
              <a:t>* Được xây dựng theo thao tác Insert, giải quyết vấn đề 2 node đỏ liền kề – Đối với Delete, thao tác Xoay là tương tự nhưng Recolor giải quyết khác do cây phải giải quyết vấn đề chiều cao đen ở node lá (Sẽ đề cập kỹ hơn ở phần Delete)</a:t>
            </a:r>
          </a:p>
        </p:txBody>
      </p:sp>
    </p:spTree>
    <p:extLst>
      <p:ext uri="{BB962C8B-B14F-4D97-AF65-F5344CB8AC3E}">
        <p14:creationId xmlns:p14="http://schemas.microsoft.com/office/powerpoint/2010/main" val="33533292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1: Node gốc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31</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474304" y="166213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983" idx="0"/>
          </p:cNvCxnSpPr>
          <p:nvPr/>
        </p:nvCxnSpPr>
        <p:spPr>
          <a:xfrm flipH="1">
            <a:off x="1010731" y="2058288"/>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990" idx="0"/>
          </p:cNvCxnSpPr>
          <p:nvPr/>
        </p:nvCxnSpPr>
        <p:spPr>
          <a:xfrm>
            <a:off x="1902120" y="2058288"/>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793970" y="242960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2124304" y="242939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0" name="Flowchart: Connector 19">
            <a:extLst>
              <a:ext uri="{FF2B5EF4-FFF2-40B4-BE49-F238E27FC236}">
                <a16:creationId xmlns:a16="http://schemas.microsoft.com/office/drawing/2014/main" id="{8DAAEA30-25AC-E73C-DB40-C2ED5CDD630A}"/>
              </a:ext>
            </a:extLst>
          </p:cNvPr>
          <p:cNvSpPr/>
          <p:nvPr/>
        </p:nvSpPr>
        <p:spPr>
          <a:xfrm>
            <a:off x="6802930" y="156017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21" name="Straight Connector 20">
            <a:extLst>
              <a:ext uri="{FF2B5EF4-FFF2-40B4-BE49-F238E27FC236}">
                <a16:creationId xmlns:a16="http://schemas.microsoft.com/office/drawing/2014/main" id="{E393DF50-9A48-570A-EF97-CB91ABB27E4B}"/>
              </a:ext>
            </a:extLst>
          </p:cNvPr>
          <p:cNvCxnSpPr>
            <a:cxnSpLocks/>
            <a:stCxn id="20" idx="3"/>
            <a:endCxn id="23" idx="0"/>
          </p:cNvCxnSpPr>
          <p:nvPr/>
        </p:nvCxnSpPr>
        <p:spPr>
          <a:xfrm flipH="1">
            <a:off x="6339357" y="1956319"/>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5F376FF-9707-0078-7913-2EE625C41EC0}"/>
              </a:ext>
            </a:extLst>
          </p:cNvPr>
          <p:cNvCxnSpPr>
            <a:cxnSpLocks/>
            <a:stCxn id="20" idx="5"/>
            <a:endCxn id="24" idx="0"/>
          </p:cNvCxnSpPr>
          <p:nvPr/>
        </p:nvCxnSpPr>
        <p:spPr>
          <a:xfrm>
            <a:off x="7230746" y="1956319"/>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23" name="Google Shape;868;p37">
            <a:extLst>
              <a:ext uri="{FF2B5EF4-FFF2-40B4-BE49-F238E27FC236}">
                <a16:creationId xmlns:a16="http://schemas.microsoft.com/office/drawing/2014/main" id="{5426A595-96C3-614C-42B0-1CAF87FA8541}"/>
              </a:ext>
            </a:extLst>
          </p:cNvPr>
          <p:cNvSpPr txBox="1">
            <a:spLocks/>
          </p:cNvSpPr>
          <p:nvPr/>
        </p:nvSpPr>
        <p:spPr>
          <a:xfrm>
            <a:off x="6122596" y="23276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24" name="Google Shape;868;p37">
            <a:extLst>
              <a:ext uri="{FF2B5EF4-FFF2-40B4-BE49-F238E27FC236}">
                <a16:creationId xmlns:a16="http://schemas.microsoft.com/office/drawing/2014/main" id="{0E92F499-D322-BEE7-26DC-ABCD474503A6}"/>
              </a:ext>
            </a:extLst>
          </p:cNvPr>
          <p:cNvSpPr txBox="1">
            <a:spLocks/>
          </p:cNvSpPr>
          <p:nvPr/>
        </p:nvSpPr>
        <p:spPr>
          <a:xfrm>
            <a:off x="7452930" y="232742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grpSp>
        <p:nvGrpSpPr>
          <p:cNvPr id="29" name="Group 28">
            <a:extLst>
              <a:ext uri="{FF2B5EF4-FFF2-40B4-BE49-F238E27FC236}">
                <a16:creationId xmlns:a16="http://schemas.microsoft.com/office/drawing/2014/main" id="{5DBC901A-D3B7-F951-827F-9B99F1235DB0}"/>
              </a:ext>
            </a:extLst>
          </p:cNvPr>
          <p:cNvGrpSpPr/>
          <p:nvPr/>
        </p:nvGrpSpPr>
        <p:grpSpPr>
          <a:xfrm>
            <a:off x="2491865" y="3949758"/>
            <a:ext cx="4197784" cy="785676"/>
            <a:chOff x="2491865" y="3949758"/>
            <a:chExt cx="4197784" cy="785676"/>
          </a:xfrm>
        </p:grpSpPr>
        <p:sp>
          <p:nvSpPr>
            <p:cNvPr id="27" name="Rectangle: Rounded Corners 26">
              <a:extLst>
                <a:ext uri="{FF2B5EF4-FFF2-40B4-BE49-F238E27FC236}">
                  <a16:creationId xmlns:a16="http://schemas.microsoft.com/office/drawing/2014/main" id="{8510833D-9D36-BB84-801D-851D6BC498D4}"/>
                </a:ext>
              </a:extLst>
            </p:cNvPr>
            <p:cNvSpPr/>
            <p:nvPr/>
          </p:nvSpPr>
          <p:spPr>
            <a:xfrm>
              <a:off x="2491865" y="4206839"/>
              <a:ext cx="4197784" cy="52859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000000"/>
                  </a:solidFill>
                  <a:latin typeface="Nunito" pitchFamily="2" charset="-93"/>
                </a:rPr>
                <a:t>Đổi màu node gốc thành màu đen</a:t>
              </a:r>
            </a:p>
          </p:txBody>
        </p:sp>
        <p:sp>
          <p:nvSpPr>
            <p:cNvPr id="28" name="Rectangle 27">
              <a:extLst>
                <a:ext uri="{FF2B5EF4-FFF2-40B4-BE49-F238E27FC236}">
                  <a16:creationId xmlns:a16="http://schemas.microsoft.com/office/drawing/2014/main" id="{3277EB76-C2E5-2177-9EBC-72ACB5714DE3}"/>
                </a:ext>
              </a:extLst>
            </p:cNvPr>
            <p:cNvSpPr/>
            <p:nvPr/>
          </p:nvSpPr>
          <p:spPr>
            <a:xfrm>
              <a:off x="3797689" y="3949758"/>
              <a:ext cx="15486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Rectangle 30">
            <a:extLst>
              <a:ext uri="{FF2B5EF4-FFF2-40B4-BE49-F238E27FC236}">
                <a16:creationId xmlns:a16="http://schemas.microsoft.com/office/drawing/2014/main" id="{EF66A223-7337-03E8-4EFC-67E264D6EBA8}"/>
              </a:ext>
            </a:extLst>
          </p:cNvPr>
          <p:cNvSpPr/>
          <p:nvPr/>
        </p:nvSpPr>
        <p:spPr>
          <a:xfrm>
            <a:off x="5575227" y="32264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1120" name="Rectangle 1119">
            <a:extLst>
              <a:ext uri="{FF2B5EF4-FFF2-40B4-BE49-F238E27FC236}">
                <a16:creationId xmlns:a16="http://schemas.microsoft.com/office/drawing/2014/main" id="{68BB3E3B-2E96-8B6C-3F39-E38E9A39F013}"/>
              </a:ext>
            </a:extLst>
          </p:cNvPr>
          <p:cNvSpPr/>
          <p:nvPr/>
        </p:nvSpPr>
        <p:spPr>
          <a:xfrm>
            <a:off x="376808" y="322422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21" name="Arrow: Right 1120">
            <a:extLst>
              <a:ext uri="{FF2B5EF4-FFF2-40B4-BE49-F238E27FC236}">
                <a16:creationId xmlns:a16="http://schemas.microsoft.com/office/drawing/2014/main" id="{5838D75C-5463-E492-DDFD-7D51E56A4376}"/>
              </a:ext>
            </a:extLst>
          </p:cNvPr>
          <p:cNvSpPr/>
          <p:nvPr/>
        </p:nvSpPr>
        <p:spPr>
          <a:xfrm>
            <a:off x="4072719" y="1885458"/>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0718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312156" y="416758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004" name="Google Shape;868;p37">
            <a:extLst>
              <a:ext uri="{FF2B5EF4-FFF2-40B4-BE49-F238E27FC236}">
                <a16:creationId xmlns:a16="http://schemas.microsoft.com/office/drawing/2014/main" id="{25CBF81D-0C5D-F7D3-EB5A-4AD5C9C84B11}"/>
              </a:ext>
            </a:extLst>
          </p:cNvPr>
          <p:cNvSpPr txBox="1">
            <a:spLocks/>
          </p:cNvSpPr>
          <p:nvPr/>
        </p:nvSpPr>
        <p:spPr>
          <a:xfrm>
            <a:off x="5755792" y="4158910"/>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1006" name="Flowchart: Connector 1005">
            <a:extLst>
              <a:ext uri="{FF2B5EF4-FFF2-40B4-BE49-F238E27FC236}">
                <a16:creationId xmlns:a16="http://schemas.microsoft.com/office/drawing/2014/main" id="{434DE3C0-20FD-5D6F-2EC0-6CA2A4EAA218}"/>
              </a:ext>
            </a:extLst>
          </p:cNvPr>
          <p:cNvSpPr/>
          <p:nvPr/>
        </p:nvSpPr>
        <p:spPr>
          <a:xfrm>
            <a:off x="5561458" y="219422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007" name="Flowchart: Connector 1006">
            <a:extLst>
              <a:ext uri="{FF2B5EF4-FFF2-40B4-BE49-F238E27FC236}">
                <a16:creationId xmlns:a16="http://schemas.microsoft.com/office/drawing/2014/main" id="{2376C883-FD62-34A5-716D-865D27A8712D}"/>
              </a:ext>
            </a:extLst>
          </p:cNvPr>
          <p:cNvSpPr/>
          <p:nvPr/>
        </p:nvSpPr>
        <p:spPr>
          <a:xfrm>
            <a:off x="6520743" y="169790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08" name="Flowchart: Connector 1007">
            <a:extLst>
              <a:ext uri="{FF2B5EF4-FFF2-40B4-BE49-F238E27FC236}">
                <a16:creationId xmlns:a16="http://schemas.microsoft.com/office/drawing/2014/main" id="{59BB8B88-E739-F798-1822-EA9921655B9D}"/>
              </a:ext>
            </a:extLst>
          </p:cNvPr>
          <p:cNvSpPr/>
          <p:nvPr/>
        </p:nvSpPr>
        <p:spPr>
          <a:xfrm>
            <a:off x="7326556" y="2178534"/>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09" name="Straight Connector 1008">
            <a:extLst>
              <a:ext uri="{FF2B5EF4-FFF2-40B4-BE49-F238E27FC236}">
                <a16:creationId xmlns:a16="http://schemas.microsoft.com/office/drawing/2014/main" id="{DA7E90A9-B820-EB9C-5B8D-265D69DA4DB3}"/>
              </a:ext>
            </a:extLst>
          </p:cNvPr>
          <p:cNvCxnSpPr>
            <a:cxnSpLocks/>
            <a:stCxn id="1007" idx="3"/>
            <a:endCxn id="1006" idx="7"/>
          </p:cNvCxnSpPr>
          <p:nvPr/>
        </p:nvCxnSpPr>
        <p:spPr>
          <a:xfrm flipH="1">
            <a:off x="5956101" y="2094053"/>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010" name="Straight Connector 1009">
            <a:extLst>
              <a:ext uri="{FF2B5EF4-FFF2-40B4-BE49-F238E27FC236}">
                <a16:creationId xmlns:a16="http://schemas.microsoft.com/office/drawing/2014/main" id="{591F569D-245A-CCC4-830D-5C442C7689EB}"/>
              </a:ext>
            </a:extLst>
          </p:cNvPr>
          <p:cNvCxnSpPr>
            <a:cxnSpLocks/>
            <a:stCxn id="1007" idx="5"/>
            <a:endCxn id="1008" idx="1"/>
          </p:cNvCxnSpPr>
          <p:nvPr/>
        </p:nvCxnSpPr>
        <p:spPr>
          <a:xfrm>
            <a:off x="6948559" y="2094053"/>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011" name="Straight Connector 1010">
            <a:extLst>
              <a:ext uri="{FF2B5EF4-FFF2-40B4-BE49-F238E27FC236}">
                <a16:creationId xmlns:a16="http://schemas.microsoft.com/office/drawing/2014/main" id="{60EBC9C2-EBD7-8472-FE1F-C826AFA78302}"/>
              </a:ext>
            </a:extLst>
          </p:cNvPr>
          <p:cNvCxnSpPr>
            <a:cxnSpLocks/>
            <a:stCxn id="1018" idx="0"/>
            <a:endCxn id="1006" idx="5"/>
          </p:cNvCxnSpPr>
          <p:nvPr/>
        </p:nvCxnSpPr>
        <p:spPr>
          <a:xfrm flipH="1" flipV="1">
            <a:off x="5956101" y="2595162"/>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012" name="Straight Connector 1011">
            <a:extLst>
              <a:ext uri="{FF2B5EF4-FFF2-40B4-BE49-F238E27FC236}">
                <a16:creationId xmlns:a16="http://schemas.microsoft.com/office/drawing/2014/main" id="{C39F7E5F-B0CC-38B3-26E7-8A46ECFDC0E8}"/>
              </a:ext>
            </a:extLst>
          </p:cNvPr>
          <p:cNvCxnSpPr>
            <a:cxnSpLocks/>
            <a:stCxn id="1007" idx="0"/>
          </p:cNvCxnSpPr>
          <p:nvPr/>
        </p:nvCxnSpPr>
        <p:spPr>
          <a:xfrm flipV="1">
            <a:off x="6771352" y="1351663"/>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013" name="Straight Connector 1012">
            <a:extLst>
              <a:ext uri="{FF2B5EF4-FFF2-40B4-BE49-F238E27FC236}">
                <a16:creationId xmlns:a16="http://schemas.microsoft.com/office/drawing/2014/main" id="{0BFA9BAC-D96C-FC5A-5E99-D1B12B6EC698}"/>
              </a:ext>
            </a:extLst>
          </p:cNvPr>
          <p:cNvCxnSpPr>
            <a:cxnSpLocks/>
            <a:stCxn id="1006" idx="3"/>
            <a:endCxn id="1237" idx="0"/>
          </p:cNvCxnSpPr>
          <p:nvPr/>
        </p:nvCxnSpPr>
        <p:spPr>
          <a:xfrm flipH="1">
            <a:off x="5286290" y="2595162"/>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014" name="Straight Connector 1013">
            <a:extLst>
              <a:ext uri="{FF2B5EF4-FFF2-40B4-BE49-F238E27FC236}">
                <a16:creationId xmlns:a16="http://schemas.microsoft.com/office/drawing/2014/main" id="{32FB8D90-B7AD-C13B-E44B-E2E801C2CC3D}"/>
              </a:ext>
            </a:extLst>
          </p:cNvPr>
          <p:cNvCxnSpPr>
            <a:cxnSpLocks/>
            <a:stCxn id="1008" idx="5"/>
            <a:endCxn id="1229" idx="0"/>
          </p:cNvCxnSpPr>
          <p:nvPr/>
        </p:nvCxnSpPr>
        <p:spPr>
          <a:xfrm>
            <a:off x="7758427" y="2579470"/>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015" name="Straight Connector 1014">
            <a:extLst>
              <a:ext uri="{FF2B5EF4-FFF2-40B4-BE49-F238E27FC236}">
                <a16:creationId xmlns:a16="http://schemas.microsoft.com/office/drawing/2014/main" id="{2B595FC5-F3A0-B87A-94F2-743DDCE1228A}"/>
              </a:ext>
            </a:extLst>
          </p:cNvPr>
          <p:cNvCxnSpPr>
            <a:cxnSpLocks/>
            <a:stCxn id="1008" idx="3"/>
            <a:endCxn id="1023" idx="0"/>
          </p:cNvCxnSpPr>
          <p:nvPr/>
        </p:nvCxnSpPr>
        <p:spPr>
          <a:xfrm flipH="1">
            <a:off x="7186791" y="2579470"/>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016" name="Straight Connector 1015">
            <a:extLst>
              <a:ext uri="{FF2B5EF4-FFF2-40B4-BE49-F238E27FC236}">
                <a16:creationId xmlns:a16="http://schemas.microsoft.com/office/drawing/2014/main" id="{9C878261-88BF-2F99-1CAA-889CF9C52BFF}"/>
              </a:ext>
            </a:extLst>
          </p:cNvPr>
          <p:cNvCxnSpPr>
            <a:cxnSpLocks/>
            <a:stCxn id="1018" idx="5"/>
            <a:endCxn id="1022" idx="0"/>
          </p:cNvCxnSpPr>
          <p:nvPr/>
        </p:nvCxnSpPr>
        <p:spPr>
          <a:xfrm>
            <a:off x="6328886" y="3249635"/>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017" name="Straight Connector 1016">
            <a:extLst>
              <a:ext uri="{FF2B5EF4-FFF2-40B4-BE49-F238E27FC236}">
                <a16:creationId xmlns:a16="http://schemas.microsoft.com/office/drawing/2014/main" id="{460951CC-D0BB-2E9C-337B-B12A4EBCBF1F}"/>
              </a:ext>
            </a:extLst>
          </p:cNvPr>
          <p:cNvCxnSpPr>
            <a:cxnSpLocks/>
            <a:stCxn id="1018" idx="3"/>
            <a:endCxn id="1021" idx="0"/>
          </p:cNvCxnSpPr>
          <p:nvPr/>
        </p:nvCxnSpPr>
        <p:spPr>
          <a:xfrm flipH="1">
            <a:off x="5673855" y="3249635"/>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018" name="Flowchart: Connector 1017">
            <a:extLst>
              <a:ext uri="{FF2B5EF4-FFF2-40B4-BE49-F238E27FC236}">
                <a16:creationId xmlns:a16="http://schemas.microsoft.com/office/drawing/2014/main" id="{740BA86D-9AD0-2614-6773-D260269ED2A7}"/>
              </a:ext>
            </a:extLst>
          </p:cNvPr>
          <p:cNvSpPr/>
          <p:nvPr/>
        </p:nvSpPr>
        <p:spPr>
          <a:xfrm>
            <a:off x="5917965" y="284869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021" name="Google Shape;868;p37">
            <a:extLst>
              <a:ext uri="{FF2B5EF4-FFF2-40B4-BE49-F238E27FC236}">
                <a16:creationId xmlns:a16="http://schemas.microsoft.com/office/drawing/2014/main" id="{9E3B8B8B-AC80-4B5A-6EE8-9EB9B362E475}"/>
              </a:ext>
            </a:extLst>
          </p:cNvPr>
          <p:cNvSpPr txBox="1">
            <a:spLocks/>
          </p:cNvSpPr>
          <p:nvPr/>
        </p:nvSpPr>
        <p:spPr>
          <a:xfrm>
            <a:off x="5457094" y="35512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022" name="Google Shape;868;p37">
            <a:extLst>
              <a:ext uri="{FF2B5EF4-FFF2-40B4-BE49-F238E27FC236}">
                <a16:creationId xmlns:a16="http://schemas.microsoft.com/office/drawing/2014/main" id="{D6CB44F4-BE94-6958-0107-08612CC9FADE}"/>
              </a:ext>
            </a:extLst>
          </p:cNvPr>
          <p:cNvSpPr txBox="1">
            <a:spLocks/>
          </p:cNvSpPr>
          <p:nvPr/>
        </p:nvSpPr>
        <p:spPr>
          <a:xfrm>
            <a:off x="6520743" y="354093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023" name="Google Shape;868;p37">
            <a:extLst>
              <a:ext uri="{FF2B5EF4-FFF2-40B4-BE49-F238E27FC236}">
                <a16:creationId xmlns:a16="http://schemas.microsoft.com/office/drawing/2014/main" id="{76B8964E-DBAD-C25D-65AC-A310BB959661}"/>
              </a:ext>
            </a:extLst>
          </p:cNvPr>
          <p:cNvSpPr txBox="1">
            <a:spLocks/>
          </p:cNvSpPr>
          <p:nvPr/>
        </p:nvSpPr>
        <p:spPr>
          <a:xfrm>
            <a:off x="6970030" y="28737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29" name="Google Shape;868;p37">
            <a:extLst>
              <a:ext uri="{FF2B5EF4-FFF2-40B4-BE49-F238E27FC236}">
                <a16:creationId xmlns:a16="http://schemas.microsoft.com/office/drawing/2014/main" id="{4FC94C7F-1944-DABB-FED8-DDFA5D8CFF77}"/>
              </a:ext>
            </a:extLst>
          </p:cNvPr>
          <p:cNvSpPr txBox="1">
            <a:spLocks/>
          </p:cNvSpPr>
          <p:nvPr/>
        </p:nvSpPr>
        <p:spPr>
          <a:xfrm>
            <a:off x="7765058" y="288142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37" name="Google Shape;868;p37">
            <a:extLst>
              <a:ext uri="{FF2B5EF4-FFF2-40B4-BE49-F238E27FC236}">
                <a16:creationId xmlns:a16="http://schemas.microsoft.com/office/drawing/2014/main" id="{4B2E711E-0BCB-CC18-8FB7-06278FD50030}"/>
              </a:ext>
            </a:extLst>
          </p:cNvPr>
          <p:cNvSpPr txBox="1">
            <a:spLocks/>
          </p:cNvSpPr>
          <p:nvPr/>
        </p:nvSpPr>
        <p:spPr>
          <a:xfrm>
            <a:off x="5069529" y="2905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388855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38251"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1025857" y="2190203"/>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216090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312643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142050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258872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1420500" y="2591139"/>
            <a:ext cx="155832" cy="227892"/>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241151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740169" y="2591139"/>
            <a:ext cx="353398" cy="227892"/>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355830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2784079" y="2535171"/>
            <a:ext cx="416452" cy="150623"/>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2954288" y="3086730"/>
            <a:ext cx="198307" cy="367387"/>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2418592" y="3086730"/>
            <a:ext cx="195278" cy="367387"/>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23408"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1359571"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2953444" y="34541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2201831" y="34541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380259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2543367" y="268579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1344" name="Google Shape;868;p37">
            <a:extLst>
              <a:ext uri="{FF2B5EF4-FFF2-40B4-BE49-F238E27FC236}">
                <a16:creationId xmlns:a16="http://schemas.microsoft.com/office/drawing/2014/main" id="{DCD54E16-6E41-4C90-E775-BD330FDCD452}"/>
              </a:ext>
            </a:extLst>
          </p:cNvPr>
          <p:cNvSpPr txBox="1">
            <a:spLocks/>
          </p:cNvSpPr>
          <p:nvPr/>
        </p:nvSpPr>
        <p:spPr>
          <a:xfrm>
            <a:off x="5646193" y="4152742"/>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1348" name="Flowchart: Connector 1347">
            <a:extLst>
              <a:ext uri="{FF2B5EF4-FFF2-40B4-BE49-F238E27FC236}">
                <a16:creationId xmlns:a16="http://schemas.microsoft.com/office/drawing/2014/main" id="{CEC63576-6F0A-DE7B-C014-4D7435FF6379}"/>
              </a:ext>
            </a:extLst>
          </p:cNvPr>
          <p:cNvSpPr/>
          <p:nvPr/>
        </p:nvSpPr>
        <p:spPr>
          <a:xfrm>
            <a:off x="5501307" y="221643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49" name="Flowchart: Connector 1348">
            <a:extLst>
              <a:ext uri="{FF2B5EF4-FFF2-40B4-BE49-F238E27FC236}">
                <a16:creationId xmlns:a16="http://schemas.microsoft.com/office/drawing/2014/main" id="{BFBEC17E-5F71-7B99-A516-785E5169C3C3}"/>
              </a:ext>
            </a:extLst>
          </p:cNvPr>
          <p:cNvSpPr/>
          <p:nvPr/>
        </p:nvSpPr>
        <p:spPr>
          <a:xfrm>
            <a:off x="631448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50" name="Flowchart: Connector 1349">
            <a:extLst>
              <a:ext uri="{FF2B5EF4-FFF2-40B4-BE49-F238E27FC236}">
                <a16:creationId xmlns:a16="http://schemas.microsoft.com/office/drawing/2014/main" id="{848805BD-CE0C-B2F1-FD04-E26FFCD30FFF}"/>
              </a:ext>
            </a:extLst>
          </p:cNvPr>
          <p:cNvSpPr/>
          <p:nvPr/>
        </p:nvSpPr>
        <p:spPr>
          <a:xfrm>
            <a:off x="700447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51" name="Straight Connector 1350">
            <a:extLst>
              <a:ext uri="{FF2B5EF4-FFF2-40B4-BE49-F238E27FC236}">
                <a16:creationId xmlns:a16="http://schemas.microsoft.com/office/drawing/2014/main" id="{CC03B21B-F1D8-4782-463A-FB2FE02DAA85}"/>
              </a:ext>
            </a:extLst>
          </p:cNvPr>
          <p:cNvCxnSpPr>
            <a:cxnSpLocks/>
            <a:stCxn id="1349" idx="3"/>
            <a:endCxn id="1348" idx="7"/>
          </p:cNvCxnSpPr>
          <p:nvPr/>
        </p:nvCxnSpPr>
        <p:spPr>
          <a:xfrm flipH="1">
            <a:off x="589595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352" name="Straight Connector 1351">
            <a:extLst>
              <a:ext uri="{FF2B5EF4-FFF2-40B4-BE49-F238E27FC236}">
                <a16:creationId xmlns:a16="http://schemas.microsoft.com/office/drawing/2014/main" id="{A088CF95-28B2-8F1A-429E-55FE90B1E324}"/>
              </a:ext>
            </a:extLst>
          </p:cNvPr>
          <p:cNvCxnSpPr>
            <a:cxnSpLocks/>
            <a:stCxn id="1349" idx="5"/>
            <a:endCxn id="1350" idx="1"/>
          </p:cNvCxnSpPr>
          <p:nvPr/>
        </p:nvCxnSpPr>
        <p:spPr>
          <a:xfrm>
            <a:off x="674229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353" name="Straight Connector 1352">
            <a:extLst>
              <a:ext uri="{FF2B5EF4-FFF2-40B4-BE49-F238E27FC236}">
                <a16:creationId xmlns:a16="http://schemas.microsoft.com/office/drawing/2014/main" id="{8D81D77C-F6D1-502F-97DB-18A873B41E5A}"/>
              </a:ext>
            </a:extLst>
          </p:cNvPr>
          <p:cNvCxnSpPr>
            <a:cxnSpLocks/>
            <a:stCxn id="1363" idx="0"/>
            <a:endCxn id="1348" idx="5"/>
          </p:cNvCxnSpPr>
          <p:nvPr/>
        </p:nvCxnSpPr>
        <p:spPr>
          <a:xfrm flipH="1" flipV="1">
            <a:off x="589595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354" name="Straight Connector 1353">
            <a:extLst>
              <a:ext uri="{FF2B5EF4-FFF2-40B4-BE49-F238E27FC236}">
                <a16:creationId xmlns:a16="http://schemas.microsoft.com/office/drawing/2014/main" id="{89BFA257-245E-674D-FBCD-7ED9A5A59020}"/>
              </a:ext>
            </a:extLst>
          </p:cNvPr>
          <p:cNvCxnSpPr>
            <a:cxnSpLocks/>
            <a:stCxn id="1349" idx="0"/>
          </p:cNvCxnSpPr>
          <p:nvPr/>
        </p:nvCxnSpPr>
        <p:spPr>
          <a:xfrm flipV="1">
            <a:off x="656508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55" name="Straight Connector 1354">
            <a:extLst>
              <a:ext uri="{FF2B5EF4-FFF2-40B4-BE49-F238E27FC236}">
                <a16:creationId xmlns:a16="http://schemas.microsoft.com/office/drawing/2014/main" id="{155D04B0-5FC0-3DA1-AA88-2840785B6324}"/>
              </a:ext>
            </a:extLst>
          </p:cNvPr>
          <p:cNvCxnSpPr>
            <a:cxnSpLocks/>
            <a:stCxn id="1348" idx="3"/>
            <a:endCxn id="1362" idx="0"/>
          </p:cNvCxnSpPr>
          <p:nvPr/>
        </p:nvCxnSpPr>
        <p:spPr>
          <a:xfrm flipH="1">
            <a:off x="529478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356" name="Straight Connector 1355">
            <a:extLst>
              <a:ext uri="{FF2B5EF4-FFF2-40B4-BE49-F238E27FC236}">
                <a16:creationId xmlns:a16="http://schemas.microsoft.com/office/drawing/2014/main" id="{D18DCA2B-0297-3395-D23C-0D03574C044A}"/>
              </a:ext>
            </a:extLst>
          </p:cNvPr>
          <p:cNvCxnSpPr>
            <a:cxnSpLocks/>
            <a:stCxn id="1350" idx="5"/>
            <a:endCxn id="1367" idx="0"/>
          </p:cNvCxnSpPr>
          <p:nvPr/>
        </p:nvCxnSpPr>
        <p:spPr>
          <a:xfrm>
            <a:off x="743634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357" name="Straight Connector 1356">
            <a:extLst>
              <a:ext uri="{FF2B5EF4-FFF2-40B4-BE49-F238E27FC236}">
                <a16:creationId xmlns:a16="http://schemas.microsoft.com/office/drawing/2014/main" id="{CB7C3D00-2E47-C6BF-2436-BDC3830F6C97}"/>
              </a:ext>
            </a:extLst>
          </p:cNvPr>
          <p:cNvCxnSpPr>
            <a:cxnSpLocks/>
            <a:stCxn id="1350" idx="3"/>
            <a:endCxn id="1365" idx="0"/>
          </p:cNvCxnSpPr>
          <p:nvPr/>
        </p:nvCxnSpPr>
        <p:spPr>
          <a:xfrm flipH="1">
            <a:off x="687942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358" name="Straight Connector 1357">
            <a:extLst>
              <a:ext uri="{FF2B5EF4-FFF2-40B4-BE49-F238E27FC236}">
                <a16:creationId xmlns:a16="http://schemas.microsoft.com/office/drawing/2014/main" id="{6E063889-AC4D-8FC2-7F91-0C5C432DAFEB}"/>
              </a:ext>
            </a:extLst>
          </p:cNvPr>
          <p:cNvCxnSpPr>
            <a:cxnSpLocks/>
            <a:stCxn id="1367" idx="5"/>
            <a:endCxn id="1366" idx="0"/>
          </p:cNvCxnSpPr>
          <p:nvPr/>
        </p:nvCxnSpPr>
        <p:spPr>
          <a:xfrm>
            <a:off x="784667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359" name="Straight Connector 1358">
            <a:extLst>
              <a:ext uri="{FF2B5EF4-FFF2-40B4-BE49-F238E27FC236}">
                <a16:creationId xmlns:a16="http://schemas.microsoft.com/office/drawing/2014/main" id="{D5862644-3648-650A-8F1F-389F2C37C115}"/>
              </a:ext>
            </a:extLst>
          </p:cNvPr>
          <p:cNvCxnSpPr>
            <a:cxnSpLocks/>
            <a:stCxn id="1367" idx="3"/>
            <a:endCxn id="1364" idx="0"/>
          </p:cNvCxnSpPr>
          <p:nvPr/>
        </p:nvCxnSpPr>
        <p:spPr>
          <a:xfrm flipH="1">
            <a:off x="723660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362" name="Google Shape;868;p37">
            <a:extLst>
              <a:ext uri="{FF2B5EF4-FFF2-40B4-BE49-F238E27FC236}">
                <a16:creationId xmlns:a16="http://schemas.microsoft.com/office/drawing/2014/main" id="{8EC9D345-CE6F-56D4-9CCC-6CB23FD80550}"/>
              </a:ext>
            </a:extLst>
          </p:cNvPr>
          <p:cNvSpPr txBox="1">
            <a:spLocks/>
          </p:cNvSpPr>
          <p:nvPr/>
        </p:nvSpPr>
        <p:spPr>
          <a:xfrm>
            <a:off x="507802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63" name="Google Shape;868;p37">
            <a:extLst>
              <a:ext uri="{FF2B5EF4-FFF2-40B4-BE49-F238E27FC236}">
                <a16:creationId xmlns:a16="http://schemas.microsoft.com/office/drawing/2014/main" id="{A876D544-1581-B9B5-BFB2-92F3304BB142}"/>
              </a:ext>
            </a:extLst>
          </p:cNvPr>
          <p:cNvSpPr txBox="1">
            <a:spLocks/>
          </p:cNvSpPr>
          <p:nvPr/>
        </p:nvSpPr>
        <p:spPr>
          <a:xfrm>
            <a:off x="594440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64" name="Google Shape;868;p37">
            <a:extLst>
              <a:ext uri="{FF2B5EF4-FFF2-40B4-BE49-F238E27FC236}">
                <a16:creationId xmlns:a16="http://schemas.microsoft.com/office/drawing/2014/main" id="{ED6FF83A-4608-4C9A-9620-1E021D8C2ED5}"/>
              </a:ext>
            </a:extLst>
          </p:cNvPr>
          <p:cNvSpPr txBox="1">
            <a:spLocks/>
          </p:cNvSpPr>
          <p:nvPr/>
        </p:nvSpPr>
        <p:spPr>
          <a:xfrm>
            <a:off x="703745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65" name="Google Shape;868;p37">
            <a:extLst>
              <a:ext uri="{FF2B5EF4-FFF2-40B4-BE49-F238E27FC236}">
                <a16:creationId xmlns:a16="http://schemas.microsoft.com/office/drawing/2014/main" id="{05086D2E-804F-CAF7-8E3A-1B995B5B9282}"/>
              </a:ext>
            </a:extLst>
          </p:cNvPr>
          <p:cNvSpPr txBox="1">
            <a:spLocks/>
          </p:cNvSpPr>
          <p:nvPr/>
        </p:nvSpPr>
        <p:spPr>
          <a:xfrm>
            <a:off x="666266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66" name="Google Shape;868;p37">
            <a:extLst>
              <a:ext uri="{FF2B5EF4-FFF2-40B4-BE49-F238E27FC236}">
                <a16:creationId xmlns:a16="http://schemas.microsoft.com/office/drawing/2014/main" id="{ABB6DA2B-D17E-9796-4288-9EDA60BAB20A}"/>
              </a:ext>
            </a:extLst>
          </p:cNvPr>
          <p:cNvSpPr txBox="1">
            <a:spLocks/>
          </p:cNvSpPr>
          <p:nvPr/>
        </p:nvSpPr>
        <p:spPr>
          <a:xfrm>
            <a:off x="794696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67" name="Flowchart: Connector 1366">
            <a:extLst>
              <a:ext uri="{FF2B5EF4-FFF2-40B4-BE49-F238E27FC236}">
                <a16:creationId xmlns:a16="http://schemas.microsoft.com/office/drawing/2014/main" id="{F838636E-ECAE-65A1-055D-5A41D0CA37A2}"/>
              </a:ext>
            </a:extLst>
          </p:cNvPr>
          <p:cNvSpPr/>
          <p:nvPr/>
        </p:nvSpPr>
        <p:spPr>
          <a:xfrm>
            <a:off x="743575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50312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2267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34</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1137" name="Group 1136">
            <a:extLst>
              <a:ext uri="{FF2B5EF4-FFF2-40B4-BE49-F238E27FC236}">
                <a16:creationId xmlns:a16="http://schemas.microsoft.com/office/drawing/2014/main" id="{654EA046-E00B-AE55-C06B-D8DE16A24ECD}"/>
              </a:ext>
            </a:extLst>
          </p:cNvPr>
          <p:cNvGrpSpPr/>
          <p:nvPr/>
        </p:nvGrpSpPr>
        <p:grpSpPr>
          <a:xfrm>
            <a:off x="4579014" y="1409589"/>
            <a:ext cx="4197784" cy="1448076"/>
            <a:chOff x="4571999" y="1932261"/>
            <a:chExt cx="3756075" cy="1448076"/>
          </a:xfrm>
        </p:grpSpPr>
        <p:sp>
          <p:nvSpPr>
            <p:cNvPr id="1126" name="Rectangle: Rounded Corners 1125">
              <a:extLst>
                <a:ext uri="{FF2B5EF4-FFF2-40B4-BE49-F238E27FC236}">
                  <a16:creationId xmlns:a16="http://schemas.microsoft.com/office/drawing/2014/main" id="{A908C900-53EF-DE2E-93B7-A6864C367A52}"/>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Đổi màu node P (X’s Parent) và U (X’s Uncle) thành màu đen</a:t>
              </a:r>
            </a:p>
            <a:p>
              <a:pPr indent="266700">
                <a:buAutoNum type="arabicPeriod"/>
              </a:pPr>
              <a:r>
                <a:rPr lang="vi-VN">
                  <a:solidFill>
                    <a:srgbClr val="000000"/>
                  </a:solidFill>
                  <a:latin typeface="Nunito" pitchFamily="2" charset="-93"/>
                </a:rPr>
                <a:t>Đổi màu node G (X’s GrandParent) thành màu đỏ nếu G không phải là node gốc</a:t>
              </a:r>
            </a:p>
          </p:txBody>
        </p:sp>
        <p:sp>
          <p:nvSpPr>
            <p:cNvPr id="1134" name="Rectangle 1133">
              <a:extLst>
                <a:ext uri="{FF2B5EF4-FFF2-40B4-BE49-F238E27FC236}">
                  <a16:creationId xmlns:a16="http://schemas.microsoft.com/office/drawing/2014/main" id="{63E9166E-CFC7-BDFF-0771-F7A914E2086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9" name="Google Shape;868;p37">
            <a:extLst>
              <a:ext uri="{FF2B5EF4-FFF2-40B4-BE49-F238E27FC236}">
                <a16:creationId xmlns:a16="http://schemas.microsoft.com/office/drawing/2014/main" id="{707981E1-AAD5-329C-E6B5-E265B13C5D1C}"/>
              </a:ext>
            </a:extLst>
          </p:cNvPr>
          <p:cNvSpPr txBox="1">
            <a:spLocks/>
          </p:cNvSpPr>
          <p:nvPr/>
        </p:nvSpPr>
        <p:spPr>
          <a:xfrm>
            <a:off x="4579014" y="3221519"/>
            <a:ext cx="4248460" cy="1603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u="sng">
                <a:latin typeface="Nunito" pitchFamily="2" charset="-93"/>
              </a:rPr>
              <a:t>LƯU Ý: </a:t>
            </a:r>
          </a:p>
          <a:p>
            <a:pPr marL="0" indent="0">
              <a:lnSpc>
                <a:spcPct val="150000"/>
              </a:lnSpc>
            </a:pPr>
            <a:r>
              <a:rPr lang="vi-VN" sz="1200">
                <a:latin typeface="Nunito" pitchFamily="2" charset="-93"/>
              </a:rPr>
              <a:t>- Nếu node G là node gốc, ta không cần đổi màu cho node này.</a:t>
            </a:r>
          </a:p>
          <a:p>
            <a:pPr marL="0" indent="0">
              <a:lnSpc>
                <a:spcPct val="150000"/>
              </a:lnSpc>
            </a:pPr>
            <a:r>
              <a:rPr lang="vi-VN" sz="1200">
                <a:latin typeface="Nunito" pitchFamily="2" charset="-93"/>
              </a:rPr>
              <a:t>- Các tình huống khác gồm Left Right, Right Right, Right Left sau đây đều thực hiện tương tự bước xử lý trên. </a:t>
            </a:r>
          </a:p>
        </p:txBody>
      </p:sp>
      <p:sp>
        <p:nvSpPr>
          <p:cNvPr id="3" name="Google Shape;868;p37">
            <a:extLst>
              <a:ext uri="{FF2B5EF4-FFF2-40B4-BE49-F238E27FC236}">
                <a16:creationId xmlns:a16="http://schemas.microsoft.com/office/drawing/2014/main" id="{2A193671-1E5D-9A58-339E-C6CCBB4DD703}"/>
              </a:ext>
            </a:extLst>
          </p:cNvPr>
          <p:cNvSpPr txBox="1">
            <a:spLocks/>
          </p:cNvSpPr>
          <p:nvPr/>
        </p:nvSpPr>
        <p:spPr>
          <a:xfrm>
            <a:off x="1526814" y="427806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Tree>
    <p:extLst>
      <p:ext uri="{BB962C8B-B14F-4D97-AF65-F5344CB8AC3E}">
        <p14:creationId xmlns:p14="http://schemas.microsoft.com/office/powerpoint/2010/main" val="144542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35</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5844418" y="234218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6739185" y="185972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7689487" y="2341875"/>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6239061" y="2255873"/>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7167001" y="2255873"/>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6239061" y="2743119"/>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6989794" y="152244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5486032" y="2743119"/>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8121358" y="2742811"/>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7598717" y="2742811"/>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5656241" y="3315056"/>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195548" y="3315056"/>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5245320" y="291412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8" name="Rectangle 977">
            <a:extLst>
              <a:ext uri="{FF2B5EF4-FFF2-40B4-BE49-F238E27FC236}">
                <a16:creationId xmlns:a16="http://schemas.microsoft.com/office/drawing/2014/main" id="{5B6D507D-49DF-E755-3F57-B9E787A06C0A}"/>
              </a:ext>
            </a:extLst>
          </p:cNvPr>
          <p:cNvSpPr/>
          <p:nvPr/>
        </p:nvSpPr>
        <p:spPr>
          <a:xfrm>
            <a:off x="5393811" y="43601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978787" y="35740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5574035" y="358264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6420899" y="301682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7381956" y="30015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8121358" y="301682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07840" y="599102"/>
            <a:ext cx="45313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Flowchart: Connector 2">
            <a:extLst>
              <a:ext uri="{FF2B5EF4-FFF2-40B4-BE49-F238E27FC236}">
                <a16:creationId xmlns:a16="http://schemas.microsoft.com/office/drawing/2014/main" id="{8DF1AF59-DA6A-D02C-7237-0C2EFB74F718}"/>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4" name="Flowchart: Connector 3">
            <a:extLst>
              <a:ext uri="{FF2B5EF4-FFF2-40B4-BE49-F238E27FC236}">
                <a16:creationId xmlns:a16="http://schemas.microsoft.com/office/drawing/2014/main" id="{2C42E3ED-B4EC-955B-52E5-7E45FAAEF301}"/>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9" name="Flowchart: Connector 8">
            <a:extLst>
              <a:ext uri="{FF2B5EF4-FFF2-40B4-BE49-F238E27FC236}">
                <a16:creationId xmlns:a16="http://schemas.microsoft.com/office/drawing/2014/main" id="{11DE2D3B-6F68-8E85-AD22-AA32310B3D1E}"/>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9" name="Straight Connector 18">
            <a:extLst>
              <a:ext uri="{FF2B5EF4-FFF2-40B4-BE49-F238E27FC236}">
                <a16:creationId xmlns:a16="http://schemas.microsoft.com/office/drawing/2014/main" id="{3293E19A-A82A-0789-259A-8CF3CB3D7FDE}"/>
              </a:ext>
            </a:extLst>
          </p:cNvPr>
          <p:cNvCxnSpPr>
            <a:cxnSpLocks/>
            <a:stCxn id="4" idx="3"/>
            <a:endCxn id="3"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C0F7723-EBC2-2A74-15D0-277E7D5B4558}"/>
              </a:ext>
            </a:extLst>
          </p:cNvPr>
          <p:cNvCxnSpPr>
            <a:cxnSpLocks/>
            <a:stCxn id="4" idx="5"/>
            <a:endCxn id="9"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D1FCCFA-9824-DC9E-2BC3-7454ED5D7C56}"/>
              </a:ext>
            </a:extLst>
          </p:cNvPr>
          <p:cNvCxnSpPr>
            <a:cxnSpLocks/>
            <a:stCxn id="1121" idx="0"/>
            <a:endCxn id="3"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10A631F-3386-B5BA-9572-ABAD6CE27522}"/>
              </a:ext>
            </a:extLst>
          </p:cNvPr>
          <p:cNvCxnSpPr>
            <a:cxnSpLocks/>
            <a:stCxn id="4"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7FFBDD-92E9-862F-DE76-3D3E971B3384}"/>
              </a:ext>
            </a:extLst>
          </p:cNvPr>
          <p:cNvCxnSpPr>
            <a:cxnSpLocks/>
            <a:stCxn id="3" idx="3"/>
            <a:endCxn id="28"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108FC35-87D9-F0DE-D15A-95858D07B56F}"/>
              </a:ext>
            </a:extLst>
          </p:cNvPr>
          <p:cNvCxnSpPr>
            <a:cxnSpLocks/>
            <a:stCxn id="9" idx="5"/>
            <a:endCxn id="1123"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2A0FAF7-8A8B-C0CB-0D7B-68235C6CC4F1}"/>
              </a:ext>
            </a:extLst>
          </p:cNvPr>
          <p:cNvCxnSpPr>
            <a:cxnSpLocks/>
            <a:stCxn id="9" idx="3"/>
            <a:endCxn id="1122"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4691CF0-37E2-55B2-317C-5472FBD26ECE}"/>
              </a:ext>
            </a:extLst>
          </p:cNvPr>
          <p:cNvCxnSpPr>
            <a:cxnSpLocks/>
            <a:stCxn id="28" idx="5"/>
            <a:endCxn id="112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CF66C06-D47C-93E6-1139-CD37D7B4A89A}"/>
              </a:ext>
            </a:extLst>
          </p:cNvPr>
          <p:cNvCxnSpPr>
            <a:cxnSpLocks/>
            <a:stCxn id="28" idx="3"/>
            <a:endCxn id="31"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28" name="Flowchart: Connector 27">
            <a:extLst>
              <a:ext uri="{FF2B5EF4-FFF2-40B4-BE49-F238E27FC236}">
                <a16:creationId xmlns:a16="http://schemas.microsoft.com/office/drawing/2014/main" id="{087CB855-4E2F-4D63-B076-1F307036D068}"/>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1" name="Google Shape;868;p37">
            <a:extLst>
              <a:ext uri="{FF2B5EF4-FFF2-40B4-BE49-F238E27FC236}">
                <a16:creationId xmlns:a16="http://schemas.microsoft.com/office/drawing/2014/main" id="{8103CD07-045C-CC4E-F2AC-84561BD473AD}"/>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0" name="Google Shape;868;p37">
            <a:extLst>
              <a:ext uri="{FF2B5EF4-FFF2-40B4-BE49-F238E27FC236}">
                <a16:creationId xmlns:a16="http://schemas.microsoft.com/office/drawing/2014/main" id="{EAF3C96A-CCDB-B028-0D81-62DA832A7520}"/>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1" name="Google Shape;868;p37">
            <a:extLst>
              <a:ext uri="{FF2B5EF4-FFF2-40B4-BE49-F238E27FC236}">
                <a16:creationId xmlns:a16="http://schemas.microsoft.com/office/drawing/2014/main" id="{4BE77D6B-BCB9-3096-25D7-E998BF38971F}"/>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2" name="Google Shape;868;p37">
            <a:extLst>
              <a:ext uri="{FF2B5EF4-FFF2-40B4-BE49-F238E27FC236}">
                <a16:creationId xmlns:a16="http://schemas.microsoft.com/office/drawing/2014/main" id="{48C5CC91-C2A7-2F13-5199-7ED2ADF8B277}"/>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3" name="Google Shape;868;p37">
            <a:extLst>
              <a:ext uri="{FF2B5EF4-FFF2-40B4-BE49-F238E27FC236}">
                <a16:creationId xmlns:a16="http://schemas.microsoft.com/office/drawing/2014/main" id="{8AF7DD01-4EC0-D052-253D-9C706EA8B70C}"/>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4" name="Rectangle 1123">
            <a:extLst>
              <a:ext uri="{FF2B5EF4-FFF2-40B4-BE49-F238E27FC236}">
                <a16:creationId xmlns:a16="http://schemas.microsoft.com/office/drawing/2014/main" id="{F5AD69E7-13B8-E423-050A-4DE688D0EADD}"/>
              </a:ext>
            </a:extLst>
          </p:cNvPr>
          <p:cNvSpPr/>
          <p:nvPr/>
        </p:nvSpPr>
        <p:spPr>
          <a:xfrm>
            <a:off x="800709" y="434655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31" name="Google Shape;868;p37">
            <a:extLst>
              <a:ext uri="{FF2B5EF4-FFF2-40B4-BE49-F238E27FC236}">
                <a16:creationId xmlns:a16="http://schemas.microsoft.com/office/drawing/2014/main" id="{B834C014-2BC3-4970-AF23-C1066A13498A}"/>
              </a:ext>
            </a:extLst>
          </p:cNvPr>
          <p:cNvSpPr txBox="1">
            <a:spLocks noGrp="1"/>
          </p:cNvSpPr>
          <p:nvPr>
            <p:ph type="subTitle" idx="1"/>
          </p:nvPr>
        </p:nvSpPr>
        <p:spPr>
          <a:xfrm>
            <a:off x="304801" y="599103"/>
            <a:ext cx="4003039"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1134" name="Arrow: Right 1133">
            <a:extLst>
              <a:ext uri="{FF2B5EF4-FFF2-40B4-BE49-F238E27FC236}">
                <a16:creationId xmlns:a16="http://schemas.microsoft.com/office/drawing/2014/main" id="{132777B5-D832-3C5F-8A95-9C35BC26AA67}"/>
              </a:ext>
            </a:extLst>
          </p:cNvPr>
          <p:cNvSpPr/>
          <p:nvPr/>
        </p:nvSpPr>
        <p:spPr>
          <a:xfrm>
            <a:off x="4124839" y="232695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9" name="Google Shape;868;p37">
            <a:extLst>
              <a:ext uri="{FF2B5EF4-FFF2-40B4-BE49-F238E27FC236}">
                <a16:creationId xmlns:a16="http://schemas.microsoft.com/office/drawing/2014/main" id="{D10C9BCF-00F5-588F-4555-C9765AE80EA2}"/>
              </a:ext>
            </a:extLst>
          </p:cNvPr>
          <p:cNvSpPr txBox="1">
            <a:spLocks/>
          </p:cNvSpPr>
          <p:nvPr/>
        </p:nvSpPr>
        <p:spPr>
          <a:xfrm>
            <a:off x="10270538"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Tree>
    <p:extLst>
      <p:ext uri="{BB962C8B-B14F-4D97-AF65-F5344CB8AC3E}">
        <p14:creationId xmlns:p14="http://schemas.microsoft.com/office/powerpoint/2010/main" val="109394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36</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63846" y="599102"/>
            <a:ext cx="4475353"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0" y="599103"/>
            <a:ext cx="405904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1" name="Flowchart: Connector 10">
            <a:extLst>
              <a:ext uri="{FF2B5EF4-FFF2-40B4-BE49-F238E27FC236}">
                <a16:creationId xmlns:a16="http://schemas.microsoft.com/office/drawing/2014/main" id="{80A1DD7E-CBFD-2903-A595-CA9740D6A8E7}"/>
              </a:ext>
            </a:extLst>
          </p:cNvPr>
          <p:cNvSpPr/>
          <p:nvPr/>
        </p:nvSpPr>
        <p:spPr>
          <a:xfrm>
            <a:off x="955527" y="2217088"/>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2" name="Flowchart: Connector 11">
            <a:extLst>
              <a:ext uri="{FF2B5EF4-FFF2-40B4-BE49-F238E27FC236}">
                <a16:creationId xmlns:a16="http://schemas.microsoft.com/office/drawing/2014/main" id="{7B259989-CCC5-6B33-7CCF-315B743C435E}"/>
              </a:ext>
            </a:extLst>
          </p:cNvPr>
          <p:cNvSpPr/>
          <p:nvPr/>
        </p:nvSpPr>
        <p:spPr>
          <a:xfrm>
            <a:off x="1914812" y="172076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 name="Flowchart: Connector 12">
            <a:extLst>
              <a:ext uri="{FF2B5EF4-FFF2-40B4-BE49-F238E27FC236}">
                <a16:creationId xmlns:a16="http://schemas.microsoft.com/office/drawing/2014/main" id="{7FDE2435-DA46-A258-C0F9-BDCF7E368E7A}"/>
              </a:ext>
            </a:extLst>
          </p:cNvPr>
          <p:cNvSpPr/>
          <p:nvPr/>
        </p:nvSpPr>
        <p:spPr>
          <a:xfrm>
            <a:off x="2720625" y="220139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4" name="Straight Connector 13">
            <a:extLst>
              <a:ext uri="{FF2B5EF4-FFF2-40B4-BE49-F238E27FC236}">
                <a16:creationId xmlns:a16="http://schemas.microsoft.com/office/drawing/2014/main" id="{D6894470-3926-AB14-8313-DED4B437306E}"/>
              </a:ext>
            </a:extLst>
          </p:cNvPr>
          <p:cNvCxnSpPr>
            <a:cxnSpLocks/>
            <a:stCxn id="12" idx="3"/>
            <a:endCxn id="11" idx="7"/>
          </p:cNvCxnSpPr>
          <p:nvPr/>
        </p:nvCxnSpPr>
        <p:spPr>
          <a:xfrm flipH="1">
            <a:off x="1350170" y="2116915"/>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2D91D21-F40F-FD0F-5C7C-35837E30F5D7}"/>
              </a:ext>
            </a:extLst>
          </p:cNvPr>
          <p:cNvCxnSpPr>
            <a:cxnSpLocks/>
            <a:stCxn id="12" idx="5"/>
            <a:endCxn id="13" idx="1"/>
          </p:cNvCxnSpPr>
          <p:nvPr/>
        </p:nvCxnSpPr>
        <p:spPr>
          <a:xfrm>
            <a:off x="2342628" y="2116915"/>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26DF5C0-2C4D-BEF3-13E4-E39E32907C47}"/>
              </a:ext>
            </a:extLst>
          </p:cNvPr>
          <p:cNvCxnSpPr>
            <a:cxnSpLocks/>
            <a:stCxn id="23" idx="0"/>
            <a:endCxn id="11" idx="5"/>
          </p:cNvCxnSpPr>
          <p:nvPr/>
        </p:nvCxnSpPr>
        <p:spPr>
          <a:xfrm flipH="1" flipV="1">
            <a:off x="1350170" y="2618024"/>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65830FE-8AD0-0C09-CD4A-27930C26F149}"/>
              </a:ext>
            </a:extLst>
          </p:cNvPr>
          <p:cNvCxnSpPr>
            <a:cxnSpLocks/>
            <a:stCxn id="12" idx="0"/>
          </p:cNvCxnSpPr>
          <p:nvPr/>
        </p:nvCxnSpPr>
        <p:spPr>
          <a:xfrm flipV="1">
            <a:off x="2165421" y="1374525"/>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64B9E38-4815-2081-CE8C-C24396DC51CD}"/>
              </a:ext>
            </a:extLst>
          </p:cNvPr>
          <p:cNvCxnSpPr>
            <a:cxnSpLocks/>
            <a:stCxn id="11" idx="3"/>
            <a:endCxn id="1159" idx="0"/>
          </p:cNvCxnSpPr>
          <p:nvPr/>
        </p:nvCxnSpPr>
        <p:spPr>
          <a:xfrm flipH="1">
            <a:off x="595190" y="2618024"/>
            <a:ext cx="428047" cy="19432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A2F827-91B5-2373-E74A-F369C7426555}"/>
              </a:ext>
            </a:extLst>
          </p:cNvPr>
          <p:cNvCxnSpPr>
            <a:cxnSpLocks/>
            <a:stCxn id="13" idx="5"/>
            <a:endCxn id="29" idx="0"/>
          </p:cNvCxnSpPr>
          <p:nvPr/>
        </p:nvCxnSpPr>
        <p:spPr>
          <a:xfrm>
            <a:off x="3152496" y="2602332"/>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066ACE4-1867-6593-1259-5530F7A6E0CD}"/>
              </a:ext>
            </a:extLst>
          </p:cNvPr>
          <p:cNvCxnSpPr>
            <a:cxnSpLocks/>
            <a:stCxn id="13" idx="3"/>
            <a:endCxn id="28" idx="0"/>
          </p:cNvCxnSpPr>
          <p:nvPr/>
        </p:nvCxnSpPr>
        <p:spPr>
          <a:xfrm flipH="1">
            <a:off x="2580860" y="2602332"/>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AB627DD-3DCD-1977-CA03-8B231677BB8F}"/>
              </a:ext>
            </a:extLst>
          </p:cNvPr>
          <p:cNvCxnSpPr>
            <a:cxnSpLocks/>
            <a:stCxn id="23" idx="5"/>
            <a:endCxn id="27" idx="0"/>
          </p:cNvCxnSpPr>
          <p:nvPr/>
        </p:nvCxnSpPr>
        <p:spPr>
          <a:xfrm>
            <a:off x="1722955" y="3272497"/>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4BF57A2-F17E-E04B-3226-C711B278617C}"/>
              </a:ext>
            </a:extLst>
          </p:cNvPr>
          <p:cNvCxnSpPr>
            <a:cxnSpLocks/>
            <a:stCxn id="23" idx="3"/>
            <a:endCxn id="26" idx="0"/>
          </p:cNvCxnSpPr>
          <p:nvPr/>
        </p:nvCxnSpPr>
        <p:spPr>
          <a:xfrm flipH="1">
            <a:off x="1067924" y="3272497"/>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23" name="Flowchart: Connector 22">
            <a:extLst>
              <a:ext uri="{FF2B5EF4-FFF2-40B4-BE49-F238E27FC236}">
                <a16:creationId xmlns:a16="http://schemas.microsoft.com/office/drawing/2014/main" id="{3EA24261-7EB7-6985-C834-ABD552CABCDE}"/>
              </a:ext>
            </a:extLst>
          </p:cNvPr>
          <p:cNvSpPr/>
          <p:nvPr/>
        </p:nvSpPr>
        <p:spPr>
          <a:xfrm>
            <a:off x="1312034" y="28715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26" name="Google Shape;868;p37">
            <a:extLst>
              <a:ext uri="{FF2B5EF4-FFF2-40B4-BE49-F238E27FC236}">
                <a16:creationId xmlns:a16="http://schemas.microsoft.com/office/drawing/2014/main" id="{B7E4F6EA-7024-6598-A1DE-325541E0FF5D}"/>
              </a:ext>
            </a:extLst>
          </p:cNvPr>
          <p:cNvSpPr txBox="1">
            <a:spLocks/>
          </p:cNvSpPr>
          <p:nvPr/>
        </p:nvSpPr>
        <p:spPr>
          <a:xfrm>
            <a:off x="851163" y="357406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27" name="Google Shape;868;p37">
            <a:extLst>
              <a:ext uri="{FF2B5EF4-FFF2-40B4-BE49-F238E27FC236}">
                <a16:creationId xmlns:a16="http://schemas.microsoft.com/office/drawing/2014/main" id="{BF2C4C3A-D11B-9A2D-6DB4-7F60A29F7E85}"/>
              </a:ext>
            </a:extLst>
          </p:cNvPr>
          <p:cNvSpPr txBox="1">
            <a:spLocks/>
          </p:cNvSpPr>
          <p:nvPr/>
        </p:nvSpPr>
        <p:spPr>
          <a:xfrm>
            <a:off x="1914812" y="356379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28" name="Google Shape;868;p37">
            <a:extLst>
              <a:ext uri="{FF2B5EF4-FFF2-40B4-BE49-F238E27FC236}">
                <a16:creationId xmlns:a16="http://schemas.microsoft.com/office/drawing/2014/main" id="{EDDCBB41-52B2-005B-EBD4-F928A72A427B}"/>
              </a:ext>
            </a:extLst>
          </p:cNvPr>
          <p:cNvSpPr txBox="1">
            <a:spLocks/>
          </p:cNvSpPr>
          <p:nvPr/>
        </p:nvSpPr>
        <p:spPr>
          <a:xfrm>
            <a:off x="2364099" y="2896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29" name="Google Shape;868;p37">
            <a:extLst>
              <a:ext uri="{FF2B5EF4-FFF2-40B4-BE49-F238E27FC236}">
                <a16:creationId xmlns:a16="http://schemas.microsoft.com/office/drawing/2014/main" id="{A9842F25-D8AB-BAEB-FA98-A01D2673D895}"/>
              </a:ext>
            </a:extLst>
          </p:cNvPr>
          <p:cNvSpPr txBox="1">
            <a:spLocks/>
          </p:cNvSpPr>
          <p:nvPr/>
        </p:nvSpPr>
        <p:spPr>
          <a:xfrm>
            <a:off x="3159127"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884" name="Flowchart: Connector 883">
            <a:extLst>
              <a:ext uri="{FF2B5EF4-FFF2-40B4-BE49-F238E27FC236}">
                <a16:creationId xmlns:a16="http://schemas.microsoft.com/office/drawing/2014/main" id="{81D651C1-4F88-73F9-130F-95FDA11FA7B7}"/>
              </a:ext>
            </a:extLst>
          </p:cNvPr>
          <p:cNvSpPr/>
          <p:nvPr/>
        </p:nvSpPr>
        <p:spPr>
          <a:xfrm>
            <a:off x="5871603" y="212515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85" name="Flowchart: Connector 884">
            <a:extLst>
              <a:ext uri="{FF2B5EF4-FFF2-40B4-BE49-F238E27FC236}">
                <a16:creationId xmlns:a16="http://schemas.microsoft.com/office/drawing/2014/main" id="{D05D8F91-296C-1DCE-626C-DE11FCB325B9}"/>
              </a:ext>
            </a:extLst>
          </p:cNvPr>
          <p:cNvSpPr/>
          <p:nvPr/>
        </p:nvSpPr>
        <p:spPr>
          <a:xfrm>
            <a:off x="6830888" y="1628832"/>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6" name="Flowchart: Connector 885">
            <a:extLst>
              <a:ext uri="{FF2B5EF4-FFF2-40B4-BE49-F238E27FC236}">
                <a16:creationId xmlns:a16="http://schemas.microsoft.com/office/drawing/2014/main" id="{54F1F99D-382B-69B5-5F4F-7C96C9E6953E}"/>
              </a:ext>
            </a:extLst>
          </p:cNvPr>
          <p:cNvSpPr/>
          <p:nvPr/>
        </p:nvSpPr>
        <p:spPr>
          <a:xfrm>
            <a:off x="7636701" y="210946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887" name="Straight Connector 886">
            <a:extLst>
              <a:ext uri="{FF2B5EF4-FFF2-40B4-BE49-F238E27FC236}">
                <a16:creationId xmlns:a16="http://schemas.microsoft.com/office/drawing/2014/main" id="{2497CE83-EA09-8F2F-0BE5-19934C898423}"/>
              </a:ext>
            </a:extLst>
          </p:cNvPr>
          <p:cNvCxnSpPr>
            <a:cxnSpLocks/>
            <a:stCxn id="885" idx="3"/>
            <a:endCxn id="884" idx="7"/>
          </p:cNvCxnSpPr>
          <p:nvPr/>
        </p:nvCxnSpPr>
        <p:spPr>
          <a:xfrm flipH="1">
            <a:off x="6266246" y="202498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479A78D8-ED2E-870C-055C-3149FE4D7FBA}"/>
              </a:ext>
            </a:extLst>
          </p:cNvPr>
          <p:cNvCxnSpPr>
            <a:cxnSpLocks/>
            <a:stCxn id="885" idx="5"/>
            <a:endCxn id="886" idx="1"/>
          </p:cNvCxnSpPr>
          <p:nvPr/>
        </p:nvCxnSpPr>
        <p:spPr>
          <a:xfrm>
            <a:off x="7258704" y="202498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FB34B83B-AF28-1215-5180-6F39D4FBDC7D}"/>
              </a:ext>
            </a:extLst>
          </p:cNvPr>
          <p:cNvCxnSpPr>
            <a:cxnSpLocks/>
            <a:stCxn id="1152" idx="0"/>
            <a:endCxn id="884" idx="5"/>
          </p:cNvCxnSpPr>
          <p:nvPr/>
        </p:nvCxnSpPr>
        <p:spPr>
          <a:xfrm flipH="1" flipV="1">
            <a:off x="6266246" y="252609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CCD29CEF-0200-1C9E-7964-26C101ABEEB9}"/>
              </a:ext>
            </a:extLst>
          </p:cNvPr>
          <p:cNvCxnSpPr>
            <a:cxnSpLocks/>
            <a:stCxn id="885" idx="0"/>
          </p:cNvCxnSpPr>
          <p:nvPr/>
        </p:nvCxnSpPr>
        <p:spPr>
          <a:xfrm flipV="1">
            <a:off x="7081497" y="12825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891" name="Straight Connector 890">
            <a:extLst>
              <a:ext uri="{FF2B5EF4-FFF2-40B4-BE49-F238E27FC236}">
                <a16:creationId xmlns:a16="http://schemas.microsoft.com/office/drawing/2014/main" id="{CD080555-7567-7B04-A20E-80B1056C01E1}"/>
              </a:ext>
            </a:extLst>
          </p:cNvPr>
          <p:cNvCxnSpPr>
            <a:cxnSpLocks/>
            <a:stCxn id="884" idx="3"/>
            <a:endCxn id="1162" idx="0"/>
          </p:cNvCxnSpPr>
          <p:nvPr/>
        </p:nvCxnSpPr>
        <p:spPr>
          <a:xfrm flipH="1">
            <a:off x="5535824" y="2526090"/>
            <a:ext cx="403489" cy="286258"/>
          </a:xfrm>
          <a:prstGeom prst="line">
            <a:avLst/>
          </a:prstGeom>
        </p:spPr>
        <p:style>
          <a:lnRef idx="2">
            <a:schemeClr val="dk1"/>
          </a:lnRef>
          <a:fillRef idx="0">
            <a:schemeClr val="dk1"/>
          </a:fillRef>
          <a:effectRef idx="1">
            <a:schemeClr val="dk1"/>
          </a:effectRef>
          <a:fontRef idx="minor">
            <a:schemeClr val="tx1"/>
          </a:fontRef>
        </p:style>
      </p:cxnSp>
      <p:cxnSp>
        <p:nvCxnSpPr>
          <p:cNvPr id="892" name="Straight Connector 891">
            <a:extLst>
              <a:ext uri="{FF2B5EF4-FFF2-40B4-BE49-F238E27FC236}">
                <a16:creationId xmlns:a16="http://schemas.microsoft.com/office/drawing/2014/main" id="{0544658D-1AD2-AB07-C3F7-04E779299D69}"/>
              </a:ext>
            </a:extLst>
          </p:cNvPr>
          <p:cNvCxnSpPr>
            <a:cxnSpLocks/>
            <a:stCxn id="886" idx="5"/>
            <a:endCxn id="1158" idx="0"/>
          </p:cNvCxnSpPr>
          <p:nvPr/>
        </p:nvCxnSpPr>
        <p:spPr>
          <a:xfrm>
            <a:off x="8068572" y="251039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893" name="Straight Connector 892">
            <a:extLst>
              <a:ext uri="{FF2B5EF4-FFF2-40B4-BE49-F238E27FC236}">
                <a16:creationId xmlns:a16="http://schemas.microsoft.com/office/drawing/2014/main" id="{D0D72B91-F29A-92B1-2AF8-298761D38E50}"/>
              </a:ext>
            </a:extLst>
          </p:cNvPr>
          <p:cNvCxnSpPr>
            <a:cxnSpLocks/>
            <a:stCxn id="886" idx="3"/>
            <a:endCxn id="1157" idx="0"/>
          </p:cNvCxnSpPr>
          <p:nvPr/>
        </p:nvCxnSpPr>
        <p:spPr>
          <a:xfrm flipH="1">
            <a:off x="7496936" y="251039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894" name="Straight Connector 893">
            <a:extLst>
              <a:ext uri="{FF2B5EF4-FFF2-40B4-BE49-F238E27FC236}">
                <a16:creationId xmlns:a16="http://schemas.microsoft.com/office/drawing/2014/main" id="{129D8FAE-4977-C2C1-9E1F-D3404DE6AB58}"/>
              </a:ext>
            </a:extLst>
          </p:cNvPr>
          <p:cNvCxnSpPr>
            <a:cxnSpLocks/>
            <a:stCxn id="1152" idx="5"/>
            <a:endCxn id="1156" idx="0"/>
          </p:cNvCxnSpPr>
          <p:nvPr/>
        </p:nvCxnSpPr>
        <p:spPr>
          <a:xfrm>
            <a:off x="6639031" y="318056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895" name="Straight Connector 894">
            <a:extLst>
              <a:ext uri="{FF2B5EF4-FFF2-40B4-BE49-F238E27FC236}">
                <a16:creationId xmlns:a16="http://schemas.microsoft.com/office/drawing/2014/main" id="{0AA3CCEB-0565-FC2B-1CCA-90844C43094F}"/>
              </a:ext>
            </a:extLst>
          </p:cNvPr>
          <p:cNvCxnSpPr>
            <a:cxnSpLocks/>
            <a:stCxn id="1152" idx="3"/>
            <a:endCxn id="1155" idx="0"/>
          </p:cNvCxnSpPr>
          <p:nvPr/>
        </p:nvCxnSpPr>
        <p:spPr>
          <a:xfrm flipH="1">
            <a:off x="5984000" y="318056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52" name="Flowchart: Connector 1151">
            <a:extLst>
              <a:ext uri="{FF2B5EF4-FFF2-40B4-BE49-F238E27FC236}">
                <a16:creationId xmlns:a16="http://schemas.microsoft.com/office/drawing/2014/main" id="{58688F5F-9642-6A36-2001-12B411674BC1}"/>
              </a:ext>
            </a:extLst>
          </p:cNvPr>
          <p:cNvSpPr/>
          <p:nvPr/>
        </p:nvSpPr>
        <p:spPr>
          <a:xfrm>
            <a:off x="6228110" y="277962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5" name="Google Shape;868;p37">
            <a:extLst>
              <a:ext uri="{FF2B5EF4-FFF2-40B4-BE49-F238E27FC236}">
                <a16:creationId xmlns:a16="http://schemas.microsoft.com/office/drawing/2014/main" id="{635055BB-900C-2BE2-C4B9-B39B22F7ECCA}"/>
              </a:ext>
            </a:extLst>
          </p:cNvPr>
          <p:cNvSpPr txBox="1">
            <a:spLocks/>
          </p:cNvSpPr>
          <p:nvPr/>
        </p:nvSpPr>
        <p:spPr>
          <a:xfrm>
            <a:off x="5767239" y="34821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56" name="Google Shape;868;p37">
            <a:extLst>
              <a:ext uri="{FF2B5EF4-FFF2-40B4-BE49-F238E27FC236}">
                <a16:creationId xmlns:a16="http://schemas.microsoft.com/office/drawing/2014/main" id="{3E81FCE5-541A-1AF7-A90E-5AD85722690F}"/>
              </a:ext>
            </a:extLst>
          </p:cNvPr>
          <p:cNvSpPr txBox="1">
            <a:spLocks/>
          </p:cNvSpPr>
          <p:nvPr/>
        </p:nvSpPr>
        <p:spPr>
          <a:xfrm>
            <a:off x="6830888" y="347186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57" name="Google Shape;868;p37">
            <a:extLst>
              <a:ext uri="{FF2B5EF4-FFF2-40B4-BE49-F238E27FC236}">
                <a16:creationId xmlns:a16="http://schemas.microsoft.com/office/drawing/2014/main" id="{1FA146BB-8203-4C2C-C56B-29819C68EBF9}"/>
              </a:ext>
            </a:extLst>
          </p:cNvPr>
          <p:cNvSpPr txBox="1">
            <a:spLocks/>
          </p:cNvSpPr>
          <p:nvPr/>
        </p:nvSpPr>
        <p:spPr>
          <a:xfrm>
            <a:off x="7280175" y="2804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58" name="Google Shape;868;p37">
            <a:extLst>
              <a:ext uri="{FF2B5EF4-FFF2-40B4-BE49-F238E27FC236}">
                <a16:creationId xmlns:a16="http://schemas.microsoft.com/office/drawing/2014/main" id="{F50BAC3C-85C9-6C17-B312-0B893667C6EE}"/>
              </a:ext>
            </a:extLst>
          </p:cNvPr>
          <p:cNvSpPr txBox="1">
            <a:spLocks/>
          </p:cNvSpPr>
          <p:nvPr/>
        </p:nvSpPr>
        <p:spPr>
          <a:xfrm>
            <a:off x="807520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9" name="Google Shape;868;p37">
            <a:extLst>
              <a:ext uri="{FF2B5EF4-FFF2-40B4-BE49-F238E27FC236}">
                <a16:creationId xmlns:a16="http://schemas.microsoft.com/office/drawing/2014/main" id="{1C1F168A-92C2-50DC-1378-774CE83063B1}"/>
              </a:ext>
            </a:extLst>
          </p:cNvPr>
          <p:cNvSpPr txBox="1">
            <a:spLocks/>
          </p:cNvSpPr>
          <p:nvPr/>
        </p:nvSpPr>
        <p:spPr>
          <a:xfrm>
            <a:off x="378429"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2" name="Google Shape;868;p37">
            <a:extLst>
              <a:ext uri="{FF2B5EF4-FFF2-40B4-BE49-F238E27FC236}">
                <a16:creationId xmlns:a16="http://schemas.microsoft.com/office/drawing/2014/main" id="{2DCC2919-2675-DB99-5BF6-35E648063DE2}"/>
              </a:ext>
            </a:extLst>
          </p:cNvPr>
          <p:cNvSpPr txBox="1">
            <a:spLocks/>
          </p:cNvSpPr>
          <p:nvPr/>
        </p:nvSpPr>
        <p:spPr>
          <a:xfrm>
            <a:off x="531906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C0FB13E3-53F2-5343-9FB7-2AB688809F42}"/>
              </a:ext>
            </a:extLst>
          </p:cNvPr>
          <p:cNvSpPr txBox="1">
            <a:spLocks/>
          </p:cNvSpPr>
          <p:nvPr/>
        </p:nvSpPr>
        <p:spPr>
          <a:xfrm>
            <a:off x="10293687"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Tree>
    <p:extLst>
      <p:ext uri="{BB962C8B-B14F-4D97-AF65-F5344CB8AC3E}">
        <p14:creationId xmlns:p14="http://schemas.microsoft.com/office/powerpoint/2010/main" val="27261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37</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15684" y="599102"/>
            <a:ext cx="4623516"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1088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4" name="Flowchart: Connector 3">
            <a:extLst>
              <a:ext uri="{FF2B5EF4-FFF2-40B4-BE49-F238E27FC236}">
                <a16:creationId xmlns:a16="http://schemas.microsoft.com/office/drawing/2014/main" id="{2CD53DCA-A17E-B981-CB25-1406A7DBEF9E}"/>
              </a:ext>
            </a:extLst>
          </p:cNvPr>
          <p:cNvSpPr/>
          <p:nvPr/>
        </p:nvSpPr>
        <p:spPr>
          <a:xfrm>
            <a:off x="1127978" y="211058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5" name="Flowchart: Connector 4">
            <a:extLst>
              <a:ext uri="{FF2B5EF4-FFF2-40B4-BE49-F238E27FC236}">
                <a16:creationId xmlns:a16="http://schemas.microsoft.com/office/drawing/2014/main" id="{39BFA088-6B3F-8414-2358-78055D6C1FA4}"/>
              </a:ext>
            </a:extLst>
          </p:cNvPr>
          <p:cNvSpPr/>
          <p:nvPr/>
        </p:nvSpPr>
        <p:spPr>
          <a:xfrm>
            <a:off x="1832545" y="158570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6" name="Flowchart: Connector 5">
            <a:extLst>
              <a:ext uri="{FF2B5EF4-FFF2-40B4-BE49-F238E27FC236}">
                <a16:creationId xmlns:a16="http://schemas.microsoft.com/office/drawing/2014/main" id="{6291C4E0-4B4D-1A29-3C5C-5DCE31A800BA}"/>
              </a:ext>
            </a:extLst>
          </p:cNvPr>
          <p:cNvSpPr/>
          <p:nvPr/>
        </p:nvSpPr>
        <p:spPr>
          <a:xfrm>
            <a:off x="2412464" y="211590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9" name="Straight Connector 8">
            <a:extLst>
              <a:ext uri="{FF2B5EF4-FFF2-40B4-BE49-F238E27FC236}">
                <a16:creationId xmlns:a16="http://schemas.microsoft.com/office/drawing/2014/main" id="{CA755A1C-8773-B2C4-4185-66F9DCF2DF30}"/>
              </a:ext>
            </a:extLst>
          </p:cNvPr>
          <p:cNvCxnSpPr>
            <a:cxnSpLocks/>
            <a:stCxn id="5" idx="3"/>
            <a:endCxn id="4" idx="7"/>
          </p:cNvCxnSpPr>
          <p:nvPr/>
        </p:nvCxnSpPr>
        <p:spPr>
          <a:xfrm flipH="1">
            <a:off x="1522621" y="1981858"/>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53E556E-316F-1FA7-0869-F6BB536C77BA}"/>
              </a:ext>
            </a:extLst>
          </p:cNvPr>
          <p:cNvCxnSpPr>
            <a:cxnSpLocks/>
            <a:stCxn id="5" idx="5"/>
            <a:endCxn id="6" idx="1"/>
          </p:cNvCxnSpPr>
          <p:nvPr/>
        </p:nvCxnSpPr>
        <p:spPr>
          <a:xfrm>
            <a:off x="2260361" y="1981858"/>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26" name="Straight Connector 1125">
            <a:extLst>
              <a:ext uri="{FF2B5EF4-FFF2-40B4-BE49-F238E27FC236}">
                <a16:creationId xmlns:a16="http://schemas.microsoft.com/office/drawing/2014/main" id="{1F30FF03-A8DE-7AA7-A2DA-8289321E22CC}"/>
              </a:ext>
            </a:extLst>
          </p:cNvPr>
          <p:cNvCxnSpPr>
            <a:cxnSpLocks/>
            <a:stCxn id="1140" idx="0"/>
            <a:endCxn id="4" idx="5"/>
          </p:cNvCxnSpPr>
          <p:nvPr/>
        </p:nvCxnSpPr>
        <p:spPr>
          <a:xfrm flipH="1" flipV="1">
            <a:off x="1522621" y="2511522"/>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27" name="Straight Connector 1126">
            <a:extLst>
              <a:ext uri="{FF2B5EF4-FFF2-40B4-BE49-F238E27FC236}">
                <a16:creationId xmlns:a16="http://schemas.microsoft.com/office/drawing/2014/main" id="{3280E9F2-97BB-58D5-663E-BD0814C63B97}"/>
              </a:ext>
            </a:extLst>
          </p:cNvPr>
          <p:cNvCxnSpPr>
            <a:cxnSpLocks/>
            <a:stCxn id="4" idx="3"/>
            <a:endCxn id="1139" idx="0"/>
          </p:cNvCxnSpPr>
          <p:nvPr/>
        </p:nvCxnSpPr>
        <p:spPr>
          <a:xfrm flipH="1">
            <a:off x="974768" y="2511522"/>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id="{333085EB-22C4-5D8D-ACB9-97A2B3C00291}"/>
              </a:ext>
            </a:extLst>
          </p:cNvPr>
          <p:cNvCxnSpPr>
            <a:cxnSpLocks/>
            <a:stCxn id="6" idx="5"/>
            <a:endCxn id="1143" idx="0"/>
          </p:cNvCxnSpPr>
          <p:nvPr/>
        </p:nvCxnSpPr>
        <p:spPr>
          <a:xfrm>
            <a:off x="2844335" y="2516841"/>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087E6C9C-0075-26E7-5355-46B7BB831E49}"/>
              </a:ext>
            </a:extLst>
          </p:cNvPr>
          <p:cNvCxnSpPr>
            <a:cxnSpLocks/>
            <a:stCxn id="6" idx="3"/>
            <a:endCxn id="1144" idx="0"/>
          </p:cNvCxnSpPr>
          <p:nvPr/>
        </p:nvCxnSpPr>
        <p:spPr>
          <a:xfrm flipH="1">
            <a:off x="2363696" y="2516841"/>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74AB3E1-413A-2BF3-8BDC-9A19BFB213CF}"/>
              </a:ext>
            </a:extLst>
          </p:cNvPr>
          <p:cNvCxnSpPr>
            <a:cxnSpLocks/>
            <a:stCxn id="1144" idx="5"/>
            <a:endCxn id="1141" idx="0"/>
          </p:cNvCxnSpPr>
          <p:nvPr/>
        </p:nvCxnSpPr>
        <p:spPr>
          <a:xfrm>
            <a:off x="2533905" y="3158210"/>
            <a:ext cx="214115" cy="37922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3347F636-9228-01F7-F2C4-43DA36B2A129}"/>
              </a:ext>
            </a:extLst>
          </p:cNvPr>
          <p:cNvCxnSpPr>
            <a:cxnSpLocks/>
            <a:stCxn id="1144" idx="3"/>
            <a:endCxn id="1142" idx="0"/>
          </p:cNvCxnSpPr>
          <p:nvPr/>
        </p:nvCxnSpPr>
        <p:spPr>
          <a:xfrm flipH="1">
            <a:off x="2050743" y="3158210"/>
            <a:ext cx="142744" cy="383218"/>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577CAEA8-0863-958D-8B23-9D7AAD246537}"/>
              </a:ext>
            </a:extLst>
          </p:cNvPr>
          <p:cNvSpPr txBox="1">
            <a:spLocks/>
          </p:cNvSpPr>
          <p:nvPr/>
        </p:nvSpPr>
        <p:spPr>
          <a:xfrm>
            <a:off x="758007" y="28600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4C63CFBB-77C4-F413-2F7A-EF7956F5891E}"/>
              </a:ext>
            </a:extLst>
          </p:cNvPr>
          <p:cNvSpPr txBox="1">
            <a:spLocks/>
          </p:cNvSpPr>
          <p:nvPr/>
        </p:nvSpPr>
        <p:spPr>
          <a:xfrm>
            <a:off x="1463292" y="28539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C579616B-FCE7-8C8D-C032-5B3D68A0E866}"/>
              </a:ext>
            </a:extLst>
          </p:cNvPr>
          <p:cNvSpPr txBox="1">
            <a:spLocks/>
          </p:cNvSpPr>
          <p:nvPr/>
        </p:nvSpPr>
        <p:spPr>
          <a:xfrm>
            <a:off x="2548869" y="3537431"/>
            <a:ext cx="398302" cy="404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3FD9C236-D4B2-E430-1433-4ED82CECC030}"/>
              </a:ext>
            </a:extLst>
          </p:cNvPr>
          <p:cNvSpPr txBox="1">
            <a:spLocks/>
          </p:cNvSpPr>
          <p:nvPr/>
        </p:nvSpPr>
        <p:spPr>
          <a:xfrm>
            <a:off x="1833982" y="35414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76EF80BA-B67E-B196-5F89-53E7C4CF89F0}"/>
              </a:ext>
            </a:extLst>
          </p:cNvPr>
          <p:cNvSpPr txBox="1">
            <a:spLocks/>
          </p:cNvSpPr>
          <p:nvPr/>
        </p:nvSpPr>
        <p:spPr>
          <a:xfrm>
            <a:off x="2833246" y="282998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3A859B4E-587E-3C09-4FB2-706753FB9FE8}"/>
              </a:ext>
            </a:extLst>
          </p:cNvPr>
          <p:cNvSpPr/>
          <p:nvPr/>
        </p:nvSpPr>
        <p:spPr>
          <a:xfrm>
            <a:off x="2122984" y="275727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B100AD14-0E2F-979D-D9A3-A84E1D24F1B7}"/>
              </a:ext>
            </a:extLst>
          </p:cNvPr>
          <p:cNvSpPr/>
          <p:nvPr/>
        </p:nvSpPr>
        <p:spPr>
          <a:xfrm>
            <a:off x="6212142" y="218488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8F8CA944-D026-25BC-38FE-6F7EB1C29A9A}"/>
              </a:ext>
            </a:extLst>
          </p:cNvPr>
          <p:cNvSpPr/>
          <p:nvPr/>
        </p:nvSpPr>
        <p:spPr>
          <a:xfrm>
            <a:off x="6916709" y="1660007"/>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FD627395-1688-B94D-F5FF-0A22FAE67266}"/>
              </a:ext>
            </a:extLst>
          </p:cNvPr>
          <p:cNvSpPr/>
          <p:nvPr/>
        </p:nvSpPr>
        <p:spPr>
          <a:xfrm>
            <a:off x="7496628" y="219020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BBC801A9-C408-A7C1-C513-083A3859B1D0}"/>
              </a:ext>
            </a:extLst>
          </p:cNvPr>
          <p:cNvCxnSpPr>
            <a:cxnSpLocks/>
            <a:stCxn id="1146" idx="3"/>
            <a:endCxn id="1145" idx="7"/>
          </p:cNvCxnSpPr>
          <p:nvPr/>
        </p:nvCxnSpPr>
        <p:spPr>
          <a:xfrm flipH="1">
            <a:off x="6606785" y="2056156"/>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3A80A060-1FBC-45DD-FAAA-1CE2031B9EC3}"/>
              </a:ext>
            </a:extLst>
          </p:cNvPr>
          <p:cNvCxnSpPr>
            <a:cxnSpLocks/>
            <a:stCxn id="1146" idx="5"/>
            <a:endCxn id="1147" idx="1"/>
          </p:cNvCxnSpPr>
          <p:nvPr/>
        </p:nvCxnSpPr>
        <p:spPr>
          <a:xfrm>
            <a:off x="7344525" y="2056156"/>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EC30573D-DFA7-5855-6D2D-6BE378059E5B}"/>
              </a:ext>
            </a:extLst>
          </p:cNvPr>
          <p:cNvCxnSpPr>
            <a:cxnSpLocks/>
            <a:stCxn id="935" idx="0"/>
            <a:endCxn id="1145" idx="5"/>
          </p:cNvCxnSpPr>
          <p:nvPr/>
        </p:nvCxnSpPr>
        <p:spPr>
          <a:xfrm flipH="1" flipV="1">
            <a:off x="6606785" y="2585820"/>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61303088-0331-0324-F837-6A9C85D39618}"/>
              </a:ext>
            </a:extLst>
          </p:cNvPr>
          <p:cNvCxnSpPr>
            <a:cxnSpLocks/>
            <a:stCxn id="1145" idx="3"/>
            <a:endCxn id="934" idx="0"/>
          </p:cNvCxnSpPr>
          <p:nvPr/>
        </p:nvCxnSpPr>
        <p:spPr>
          <a:xfrm flipH="1">
            <a:off x="6058932" y="2585820"/>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A0047BBD-75B6-B139-CBF0-0D9CADD95782}"/>
              </a:ext>
            </a:extLst>
          </p:cNvPr>
          <p:cNvCxnSpPr>
            <a:cxnSpLocks/>
            <a:stCxn id="1147" idx="5"/>
            <a:endCxn id="938" idx="0"/>
          </p:cNvCxnSpPr>
          <p:nvPr/>
        </p:nvCxnSpPr>
        <p:spPr>
          <a:xfrm>
            <a:off x="7928499" y="2591139"/>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9ED4896B-FBCF-EC4B-F811-44D1EEB889A4}"/>
              </a:ext>
            </a:extLst>
          </p:cNvPr>
          <p:cNvCxnSpPr>
            <a:cxnSpLocks/>
            <a:stCxn id="1147" idx="3"/>
            <a:endCxn id="939" idx="0"/>
          </p:cNvCxnSpPr>
          <p:nvPr/>
        </p:nvCxnSpPr>
        <p:spPr>
          <a:xfrm flipH="1">
            <a:off x="7447860" y="2591139"/>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EEAB423F-2D5B-ECCC-4EAF-861CCDF21E71}"/>
              </a:ext>
            </a:extLst>
          </p:cNvPr>
          <p:cNvCxnSpPr>
            <a:cxnSpLocks/>
            <a:stCxn id="939" idx="5"/>
            <a:endCxn id="936" idx="0"/>
          </p:cNvCxnSpPr>
          <p:nvPr/>
        </p:nvCxnSpPr>
        <p:spPr>
          <a:xfrm>
            <a:off x="7618069" y="3232508"/>
            <a:ext cx="131543" cy="320411"/>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130B762C-65F6-6F80-3010-0FFC99D588A1}"/>
              </a:ext>
            </a:extLst>
          </p:cNvPr>
          <p:cNvCxnSpPr>
            <a:cxnSpLocks/>
            <a:stCxn id="939" idx="3"/>
            <a:endCxn id="937" idx="0"/>
          </p:cNvCxnSpPr>
          <p:nvPr/>
        </p:nvCxnSpPr>
        <p:spPr>
          <a:xfrm flipH="1">
            <a:off x="7188354" y="3232508"/>
            <a:ext cx="89297" cy="320150"/>
          </a:xfrm>
          <a:prstGeom prst="line">
            <a:avLst/>
          </a:prstGeom>
        </p:spPr>
        <p:style>
          <a:lnRef idx="2">
            <a:schemeClr val="dk1"/>
          </a:lnRef>
          <a:fillRef idx="0">
            <a:schemeClr val="dk1"/>
          </a:fillRef>
          <a:effectRef idx="1">
            <a:schemeClr val="dk1"/>
          </a:effectRef>
          <a:fontRef idx="minor">
            <a:schemeClr val="tx1"/>
          </a:fontRef>
        </p:style>
      </p:cxnSp>
      <p:sp>
        <p:nvSpPr>
          <p:cNvPr id="934" name="Google Shape;868;p37">
            <a:extLst>
              <a:ext uri="{FF2B5EF4-FFF2-40B4-BE49-F238E27FC236}">
                <a16:creationId xmlns:a16="http://schemas.microsoft.com/office/drawing/2014/main" id="{0162FC51-8C3B-3323-4DDD-AEDB651556F5}"/>
              </a:ext>
            </a:extLst>
          </p:cNvPr>
          <p:cNvSpPr txBox="1">
            <a:spLocks/>
          </p:cNvSpPr>
          <p:nvPr/>
        </p:nvSpPr>
        <p:spPr>
          <a:xfrm>
            <a:off x="5842171" y="293435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5" name="Google Shape;868;p37">
            <a:extLst>
              <a:ext uri="{FF2B5EF4-FFF2-40B4-BE49-F238E27FC236}">
                <a16:creationId xmlns:a16="http://schemas.microsoft.com/office/drawing/2014/main" id="{43353A6A-8FC5-5762-7D8B-21F2245F0139}"/>
              </a:ext>
            </a:extLst>
          </p:cNvPr>
          <p:cNvSpPr txBox="1">
            <a:spLocks/>
          </p:cNvSpPr>
          <p:nvPr/>
        </p:nvSpPr>
        <p:spPr>
          <a:xfrm>
            <a:off x="6547456" y="292826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6" name="Google Shape;868;p37">
            <a:extLst>
              <a:ext uri="{FF2B5EF4-FFF2-40B4-BE49-F238E27FC236}">
                <a16:creationId xmlns:a16="http://schemas.microsoft.com/office/drawing/2014/main" id="{3DFEEDC4-9B3E-6242-5E48-D785BFCC3C4E}"/>
              </a:ext>
            </a:extLst>
          </p:cNvPr>
          <p:cNvSpPr txBox="1">
            <a:spLocks/>
          </p:cNvSpPr>
          <p:nvPr/>
        </p:nvSpPr>
        <p:spPr>
          <a:xfrm>
            <a:off x="7550461" y="355291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7" name="Google Shape;868;p37">
            <a:extLst>
              <a:ext uri="{FF2B5EF4-FFF2-40B4-BE49-F238E27FC236}">
                <a16:creationId xmlns:a16="http://schemas.microsoft.com/office/drawing/2014/main" id="{1F9432A2-D5E7-AAD3-FE19-E7CBD70F2554}"/>
              </a:ext>
            </a:extLst>
          </p:cNvPr>
          <p:cNvSpPr txBox="1">
            <a:spLocks/>
          </p:cNvSpPr>
          <p:nvPr/>
        </p:nvSpPr>
        <p:spPr>
          <a:xfrm>
            <a:off x="6971593" y="35526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8" name="Google Shape;868;p37">
            <a:extLst>
              <a:ext uri="{FF2B5EF4-FFF2-40B4-BE49-F238E27FC236}">
                <a16:creationId xmlns:a16="http://schemas.microsoft.com/office/drawing/2014/main" id="{E7814B57-B28F-96A7-0A8B-F4792CCED95E}"/>
              </a:ext>
            </a:extLst>
          </p:cNvPr>
          <p:cNvSpPr txBox="1">
            <a:spLocks/>
          </p:cNvSpPr>
          <p:nvPr/>
        </p:nvSpPr>
        <p:spPr>
          <a:xfrm>
            <a:off x="7917410"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9" name="Flowchart: Connector 938">
            <a:extLst>
              <a:ext uri="{FF2B5EF4-FFF2-40B4-BE49-F238E27FC236}">
                <a16:creationId xmlns:a16="http://schemas.microsoft.com/office/drawing/2014/main" id="{0C05ED7F-29C2-A43D-9A03-D7BF62AE2EF8}"/>
              </a:ext>
            </a:extLst>
          </p:cNvPr>
          <p:cNvSpPr/>
          <p:nvPr/>
        </p:nvSpPr>
        <p:spPr>
          <a:xfrm>
            <a:off x="7207148" y="283157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940" name="Straight Connector 939">
            <a:extLst>
              <a:ext uri="{FF2B5EF4-FFF2-40B4-BE49-F238E27FC236}">
                <a16:creationId xmlns:a16="http://schemas.microsoft.com/office/drawing/2014/main" id="{CAEFC519-CFFE-167D-BDDD-950C1D7EA0C7}"/>
              </a:ext>
            </a:extLst>
          </p:cNvPr>
          <p:cNvCxnSpPr>
            <a:cxnSpLocks/>
            <a:stCxn id="1146" idx="0"/>
          </p:cNvCxnSpPr>
          <p:nvPr/>
        </p:nvCxnSpPr>
        <p:spPr>
          <a:xfrm flipV="1">
            <a:off x="7167318" y="1307939"/>
            <a:ext cx="0" cy="352068"/>
          </a:xfrm>
          <a:prstGeom prst="line">
            <a:avLst/>
          </a:prstGeom>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1B3918EC-DEAC-8665-7E95-88C238983E30}"/>
              </a:ext>
            </a:extLst>
          </p:cNvPr>
          <p:cNvCxnSpPr>
            <a:cxnSpLocks/>
            <a:stCxn id="5" idx="0"/>
          </p:cNvCxnSpPr>
          <p:nvPr/>
        </p:nvCxnSpPr>
        <p:spPr>
          <a:xfrm flipV="1">
            <a:off x="2083154" y="1260595"/>
            <a:ext cx="21036" cy="325114"/>
          </a:xfrm>
          <a:prstGeom prst="line">
            <a:avLst/>
          </a:prstGeom>
        </p:spPr>
        <p:style>
          <a:lnRef idx="2">
            <a:schemeClr val="dk1"/>
          </a:lnRef>
          <a:fillRef idx="0">
            <a:schemeClr val="dk1"/>
          </a:fillRef>
          <a:effectRef idx="1">
            <a:schemeClr val="dk1"/>
          </a:effectRef>
          <a:fontRef idx="minor">
            <a:schemeClr val="tx1"/>
          </a:fontRef>
        </p:style>
      </p:cxnSp>
      <p:sp>
        <p:nvSpPr>
          <p:cNvPr id="865" name="Google Shape;868;p37">
            <a:extLst>
              <a:ext uri="{FF2B5EF4-FFF2-40B4-BE49-F238E27FC236}">
                <a16:creationId xmlns:a16="http://schemas.microsoft.com/office/drawing/2014/main" id="{2024778E-8B52-D1DE-B6BB-9E6526B4829A}"/>
              </a:ext>
            </a:extLst>
          </p:cNvPr>
          <p:cNvSpPr txBox="1">
            <a:spLocks/>
          </p:cNvSpPr>
          <p:nvPr/>
        </p:nvSpPr>
        <p:spPr>
          <a:xfrm>
            <a:off x="1007582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380259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38</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57036" y="599102"/>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4" name="Flowchart: Connector 1133">
            <a:extLst>
              <a:ext uri="{FF2B5EF4-FFF2-40B4-BE49-F238E27FC236}">
                <a16:creationId xmlns:a16="http://schemas.microsoft.com/office/drawing/2014/main" id="{4FD727C8-2AB7-D5B1-0A67-0A09DC29A766}"/>
              </a:ext>
            </a:extLst>
          </p:cNvPr>
          <p:cNvSpPr/>
          <p:nvPr/>
        </p:nvSpPr>
        <p:spPr>
          <a:xfrm>
            <a:off x="5588569" y="2396379"/>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C65BA19A-42A3-4D19-F3C9-8AC65F084F86}"/>
              </a:ext>
            </a:extLst>
          </p:cNvPr>
          <p:cNvSpPr/>
          <p:nvPr/>
        </p:nvSpPr>
        <p:spPr>
          <a:xfrm>
            <a:off x="6549558" y="181788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71C3F5EA-A57C-9B63-1E24-686E74E880A0}"/>
              </a:ext>
            </a:extLst>
          </p:cNvPr>
          <p:cNvSpPr/>
          <p:nvPr/>
        </p:nvSpPr>
        <p:spPr>
          <a:xfrm>
            <a:off x="7334149" y="2327589"/>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9" name="Straight Connector 1148">
            <a:extLst>
              <a:ext uri="{FF2B5EF4-FFF2-40B4-BE49-F238E27FC236}">
                <a16:creationId xmlns:a16="http://schemas.microsoft.com/office/drawing/2014/main" id="{A6E1C53A-BB33-636D-AAED-F38035E2E74D}"/>
              </a:ext>
            </a:extLst>
          </p:cNvPr>
          <p:cNvCxnSpPr>
            <a:cxnSpLocks/>
            <a:stCxn id="1135" idx="3"/>
            <a:endCxn id="1134" idx="7"/>
          </p:cNvCxnSpPr>
          <p:nvPr/>
        </p:nvCxnSpPr>
        <p:spPr>
          <a:xfrm flipH="1">
            <a:off x="5983212"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A1D6A2B2-667D-F939-0196-69E0873B97B6}"/>
              </a:ext>
            </a:extLst>
          </p:cNvPr>
          <p:cNvCxnSpPr>
            <a:cxnSpLocks/>
            <a:stCxn id="1135" idx="5"/>
            <a:endCxn id="1136" idx="1"/>
          </p:cNvCxnSpPr>
          <p:nvPr/>
        </p:nvCxnSpPr>
        <p:spPr>
          <a:xfrm>
            <a:off x="6977374"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19DA6902-8957-257C-CF6E-50BE4BAD37AF}"/>
              </a:ext>
            </a:extLst>
          </p:cNvPr>
          <p:cNvCxnSpPr>
            <a:cxnSpLocks/>
            <a:stCxn id="944" idx="0"/>
            <a:endCxn id="1134" idx="5"/>
          </p:cNvCxnSpPr>
          <p:nvPr/>
        </p:nvCxnSpPr>
        <p:spPr>
          <a:xfrm flipH="1" flipV="1">
            <a:off x="5983212"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96FD88B3-3BC6-C477-B681-E5548B204CD2}"/>
              </a:ext>
            </a:extLst>
          </p:cNvPr>
          <p:cNvCxnSpPr>
            <a:cxnSpLocks/>
            <a:stCxn id="1135" idx="0"/>
          </p:cNvCxnSpPr>
          <p:nvPr/>
        </p:nvCxnSpPr>
        <p:spPr>
          <a:xfrm flipV="1">
            <a:off x="6800167"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81E3CCC6-4998-8D8D-FB1D-529426907D54}"/>
              </a:ext>
            </a:extLst>
          </p:cNvPr>
          <p:cNvCxnSpPr>
            <a:cxnSpLocks/>
            <a:stCxn id="1134" idx="3"/>
            <a:endCxn id="958" idx="0"/>
          </p:cNvCxnSpPr>
          <p:nvPr/>
        </p:nvCxnSpPr>
        <p:spPr>
          <a:xfrm flipH="1">
            <a:off x="5396920" y="2797315"/>
            <a:ext cx="259359" cy="226617"/>
          </a:xfrm>
          <a:prstGeom prst="line">
            <a:avLst/>
          </a:prstGeom>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8A4707F7-1FD9-40B8-F386-C0EE717DDB2B}"/>
              </a:ext>
            </a:extLst>
          </p:cNvPr>
          <p:cNvCxnSpPr>
            <a:cxnSpLocks/>
            <a:stCxn id="1136" idx="5"/>
            <a:endCxn id="948" idx="0"/>
          </p:cNvCxnSpPr>
          <p:nvPr/>
        </p:nvCxnSpPr>
        <p:spPr>
          <a:xfrm>
            <a:off x="7766020"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939" name="Straight Connector 938">
            <a:extLst>
              <a:ext uri="{FF2B5EF4-FFF2-40B4-BE49-F238E27FC236}">
                <a16:creationId xmlns:a16="http://schemas.microsoft.com/office/drawing/2014/main" id="{9286AE05-C37D-8CE0-E755-1B581E2B6F54}"/>
              </a:ext>
            </a:extLst>
          </p:cNvPr>
          <p:cNvCxnSpPr>
            <a:cxnSpLocks/>
            <a:stCxn id="1136" idx="3"/>
            <a:endCxn id="945" idx="0"/>
          </p:cNvCxnSpPr>
          <p:nvPr/>
        </p:nvCxnSpPr>
        <p:spPr>
          <a:xfrm flipH="1">
            <a:off x="7151783"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940" name="Straight Connector 939">
            <a:extLst>
              <a:ext uri="{FF2B5EF4-FFF2-40B4-BE49-F238E27FC236}">
                <a16:creationId xmlns:a16="http://schemas.microsoft.com/office/drawing/2014/main" id="{6B11A5E6-44B1-2D7B-1623-3E363D828302}"/>
              </a:ext>
            </a:extLst>
          </p:cNvPr>
          <p:cNvCxnSpPr>
            <a:cxnSpLocks/>
            <a:stCxn id="948" idx="5"/>
            <a:endCxn id="947" idx="0"/>
          </p:cNvCxnSpPr>
          <p:nvPr/>
        </p:nvCxnSpPr>
        <p:spPr>
          <a:xfrm>
            <a:off x="8337767"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50B5BFA1-D5B0-B7A4-1CCB-36734D7D6930}"/>
              </a:ext>
            </a:extLst>
          </p:cNvPr>
          <p:cNvCxnSpPr>
            <a:cxnSpLocks/>
            <a:stCxn id="948" idx="3"/>
            <a:endCxn id="946" idx="0"/>
          </p:cNvCxnSpPr>
          <p:nvPr/>
        </p:nvCxnSpPr>
        <p:spPr>
          <a:xfrm flipH="1">
            <a:off x="7869639"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944" name="Google Shape;868;p37">
            <a:extLst>
              <a:ext uri="{FF2B5EF4-FFF2-40B4-BE49-F238E27FC236}">
                <a16:creationId xmlns:a16="http://schemas.microsoft.com/office/drawing/2014/main" id="{78BBA76E-6BFB-0CAD-AA50-D221618A42E9}"/>
              </a:ext>
            </a:extLst>
          </p:cNvPr>
          <p:cNvSpPr txBox="1">
            <a:spLocks/>
          </p:cNvSpPr>
          <p:nvPr/>
        </p:nvSpPr>
        <p:spPr>
          <a:xfrm>
            <a:off x="5951070"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45" name="Google Shape;868;p37">
            <a:extLst>
              <a:ext uri="{FF2B5EF4-FFF2-40B4-BE49-F238E27FC236}">
                <a16:creationId xmlns:a16="http://schemas.microsoft.com/office/drawing/2014/main" id="{B9CAE06E-9A15-CDE2-0572-C62A9248C0BE}"/>
              </a:ext>
            </a:extLst>
          </p:cNvPr>
          <p:cNvSpPr txBox="1">
            <a:spLocks/>
          </p:cNvSpPr>
          <p:nvPr/>
        </p:nvSpPr>
        <p:spPr>
          <a:xfrm>
            <a:off x="6952632"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46" name="Google Shape;868;p37">
            <a:extLst>
              <a:ext uri="{FF2B5EF4-FFF2-40B4-BE49-F238E27FC236}">
                <a16:creationId xmlns:a16="http://schemas.microsoft.com/office/drawing/2014/main" id="{60610E48-95E5-C404-BE27-28CF2B284ADE}"/>
              </a:ext>
            </a:extLst>
          </p:cNvPr>
          <p:cNvSpPr txBox="1">
            <a:spLocks/>
          </p:cNvSpPr>
          <p:nvPr/>
        </p:nvSpPr>
        <p:spPr>
          <a:xfrm>
            <a:off x="765287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47" name="Google Shape;868;p37">
            <a:extLst>
              <a:ext uri="{FF2B5EF4-FFF2-40B4-BE49-F238E27FC236}">
                <a16:creationId xmlns:a16="http://schemas.microsoft.com/office/drawing/2014/main" id="{8B43D7DD-4D6A-95C2-A03F-5988FF5F2E2D}"/>
              </a:ext>
            </a:extLst>
          </p:cNvPr>
          <p:cNvSpPr txBox="1">
            <a:spLocks/>
          </p:cNvSpPr>
          <p:nvPr/>
        </p:nvSpPr>
        <p:spPr>
          <a:xfrm>
            <a:off x="8338904"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48" name="Flowchart: Connector 947">
            <a:extLst>
              <a:ext uri="{FF2B5EF4-FFF2-40B4-BE49-F238E27FC236}">
                <a16:creationId xmlns:a16="http://schemas.microsoft.com/office/drawing/2014/main" id="{D3765315-5B32-7648-E0B4-3EA27BF7DFE4}"/>
              </a:ext>
            </a:extLst>
          </p:cNvPr>
          <p:cNvSpPr/>
          <p:nvPr/>
        </p:nvSpPr>
        <p:spPr>
          <a:xfrm>
            <a:off x="7926846"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58" name="Google Shape;868;p37">
            <a:extLst>
              <a:ext uri="{FF2B5EF4-FFF2-40B4-BE49-F238E27FC236}">
                <a16:creationId xmlns:a16="http://schemas.microsoft.com/office/drawing/2014/main" id="{4417ED98-F2FF-7B84-0FB8-5E947FAED6BF}"/>
              </a:ext>
            </a:extLst>
          </p:cNvPr>
          <p:cNvSpPr txBox="1">
            <a:spLocks/>
          </p:cNvSpPr>
          <p:nvPr/>
        </p:nvSpPr>
        <p:spPr>
          <a:xfrm>
            <a:off x="5180159" y="302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52235"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872" name="Rectangle 871">
            <a:extLst>
              <a:ext uri="{FF2B5EF4-FFF2-40B4-BE49-F238E27FC236}">
                <a16:creationId xmlns:a16="http://schemas.microsoft.com/office/drawing/2014/main" id="{2ED091CA-7593-AC1C-C10B-6427F1D63D0F}"/>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874" name="Google Shape;868;p37">
            <a:extLst>
              <a:ext uri="{FF2B5EF4-FFF2-40B4-BE49-F238E27FC236}">
                <a16:creationId xmlns:a16="http://schemas.microsoft.com/office/drawing/2014/main" id="{BBE7CDE4-8D19-4E41-2F43-138E8D63B3C7}"/>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79" name="Flowchart: Connector 878">
            <a:extLst>
              <a:ext uri="{FF2B5EF4-FFF2-40B4-BE49-F238E27FC236}">
                <a16:creationId xmlns:a16="http://schemas.microsoft.com/office/drawing/2014/main" id="{3E18730B-40AE-BE3C-5318-1ACFA794CB88}"/>
              </a:ext>
            </a:extLst>
          </p:cNvPr>
          <p:cNvSpPr/>
          <p:nvPr/>
        </p:nvSpPr>
        <p:spPr>
          <a:xfrm>
            <a:off x="555423" y="239637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80" name="Flowchart: Connector 879">
            <a:extLst>
              <a:ext uri="{FF2B5EF4-FFF2-40B4-BE49-F238E27FC236}">
                <a16:creationId xmlns:a16="http://schemas.microsoft.com/office/drawing/2014/main" id="{65E7050F-B751-5081-AEB1-19A8742DBF3B}"/>
              </a:ext>
            </a:extLst>
          </p:cNvPr>
          <p:cNvSpPr/>
          <p:nvPr/>
        </p:nvSpPr>
        <p:spPr>
          <a:xfrm>
            <a:off x="1516412" y="181788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1" name="Flowchart: Connector 880">
            <a:extLst>
              <a:ext uri="{FF2B5EF4-FFF2-40B4-BE49-F238E27FC236}">
                <a16:creationId xmlns:a16="http://schemas.microsoft.com/office/drawing/2014/main" id="{6796EC47-93FE-6AE9-C949-A0B5B8B6E5C1}"/>
              </a:ext>
            </a:extLst>
          </p:cNvPr>
          <p:cNvSpPr/>
          <p:nvPr/>
        </p:nvSpPr>
        <p:spPr>
          <a:xfrm>
            <a:off x="2301003" y="232758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82" name="Straight Connector 881">
            <a:extLst>
              <a:ext uri="{FF2B5EF4-FFF2-40B4-BE49-F238E27FC236}">
                <a16:creationId xmlns:a16="http://schemas.microsoft.com/office/drawing/2014/main" id="{9C90B675-EE6D-4C3D-260D-ECAE27B3AFCE}"/>
              </a:ext>
            </a:extLst>
          </p:cNvPr>
          <p:cNvCxnSpPr>
            <a:cxnSpLocks/>
            <a:stCxn id="880" idx="3"/>
            <a:endCxn id="879" idx="7"/>
          </p:cNvCxnSpPr>
          <p:nvPr/>
        </p:nvCxnSpPr>
        <p:spPr>
          <a:xfrm flipH="1">
            <a:off x="950066"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id="{FF5AC4E6-482B-FBF2-CB1C-10B2A5E6E19C}"/>
              </a:ext>
            </a:extLst>
          </p:cNvPr>
          <p:cNvCxnSpPr>
            <a:cxnSpLocks/>
            <a:stCxn id="880" idx="5"/>
            <a:endCxn id="881" idx="1"/>
          </p:cNvCxnSpPr>
          <p:nvPr/>
        </p:nvCxnSpPr>
        <p:spPr>
          <a:xfrm>
            <a:off x="1944228"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884" name="Straight Connector 883">
            <a:extLst>
              <a:ext uri="{FF2B5EF4-FFF2-40B4-BE49-F238E27FC236}">
                <a16:creationId xmlns:a16="http://schemas.microsoft.com/office/drawing/2014/main" id="{F911BBB4-21F2-A0D3-0068-B03D0DE14058}"/>
              </a:ext>
            </a:extLst>
          </p:cNvPr>
          <p:cNvCxnSpPr>
            <a:cxnSpLocks/>
            <a:stCxn id="891" idx="0"/>
            <a:endCxn id="879" idx="5"/>
          </p:cNvCxnSpPr>
          <p:nvPr/>
        </p:nvCxnSpPr>
        <p:spPr>
          <a:xfrm flipH="1" flipV="1">
            <a:off x="950066"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885" name="Straight Connector 884">
            <a:extLst>
              <a:ext uri="{FF2B5EF4-FFF2-40B4-BE49-F238E27FC236}">
                <a16:creationId xmlns:a16="http://schemas.microsoft.com/office/drawing/2014/main" id="{011DC573-6192-AE14-9AA4-94D8FF2C7760}"/>
              </a:ext>
            </a:extLst>
          </p:cNvPr>
          <p:cNvCxnSpPr>
            <a:cxnSpLocks/>
            <a:stCxn id="880" idx="0"/>
          </p:cNvCxnSpPr>
          <p:nvPr/>
        </p:nvCxnSpPr>
        <p:spPr>
          <a:xfrm flipV="1">
            <a:off x="1767021"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886" name="Straight Connector 885">
            <a:extLst>
              <a:ext uri="{FF2B5EF4-FFF2-40B4-BE49-F238E27FC236}">
                <a16:creationId xmlns:a16="http://schemas.microsoft.com/office/drawing/2014/main" id="{FE823C65-5415-8BF5-382E-64689AACF770}"/>
              </a:ext>
            </a:extLst>
          </p:cNvPr>
          <p:cNvCxnSpPr>
            <a:cxnSpLocks/>
            <a:stCxn id="879" idx="3"/>
            <a:endCxn id="1152" idx="0"/>
          </p:cNvCxnSpPr>
          <p:nvPr/>
        </p:nvCxnSpPr>
        <p:spPr>
          <a:xfrm flipH="1">
            <a:off x="441811" y="2797315"/>
            <a:ext cx="181322" cy="228632"/>
          </a:xfrm>
          <a:prstGeom prst="line">
            <a:avLst/>
          </a:prstGeom>
        </p:spPr>
        <p:style>
          <a:lnRef idx="2">
            <a:schemeClr val="dk1"/>
          </a:lnRef>
          <a:fillRef idx="0">
            <a:schemeClr val="dk1"/>
          </a:fillRef>
          <a:effectRef idx="1">
            <a:schemeClr val="dk1"/>
          </a:effectRef>
          <a:fontRef idx="minor">
            <a:schemeClr val="tx1"/>
          </a:fontRef>
        </p:style>
      </p:cxnSp>
      <p:cxnSp>
        <p:nvCxnSpPr>
          <p:cNvPr id="887" name="Straight Connector 886">
            <a:extLst>
              <a:ext uri="{FF2B5EF4-FFF2-40B4-BE49-F238E27FC236}">
                <a16:creationId xmlns:a16="http://schemas.microsoft.com/office/drawing/2014/main" id="{BFD75C62-39E3-E983-297E-DBC70E64E0F4}"/>
              </a:ext>
            </a:extLst>
          </p:cNvPr>
          <p:cNvCxnSpPr>
            <a:cxnSpLocks/>
            <a:stCxn id="881" idx="5"/>
            <a:endCxn id="895" idx="0"/>
          </p:cNvCxnSpPr>
          <p:nvPr/>
        </p:nvCxnSpPr>
        <p:spPr>
          <a:xfrm>
            <a:off x="2732874"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5D04C3B0-00B4-11CA-40C2-4524BB72B24E}"/>
              </a:ext>
            </a:extLst>
          </p:cNvPr>
          <p:cNvCxnSpPr>
            <a:cxnSpLocks/>
            <a:stCxn id="881" idx="3"/>
            <a:endCxn id="892" idx="0"/>
          </p:cNvCxnSpPr>
          <p:nvPr/>
        </p:nvCxnSpPr>
        <p:spPr>
          <a:xfrm flipH="1">
            <a:off x="2118637"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8D5F816-8CCA-053C-E7BD-05A91CBE3339}"/>
              </a:ext>
            </a:extLst>
          </p:cNvPr>
          <p:cNvCxnSpPr>
            <a:cxnSpLocks/>
            <a:stCxn id="895" idx="5"/>
            <a:endCxn id="894" idx="0"/>
          </p:cNvCxnSpPr>
          <p:nvPr/>
        </p:nvCxnSpPr>
        <p:spPr>
          <a:xfrm>
            <a:off x="3304621"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4A50AE20-6D4E-07D3-BF23-751F7BBD9714}"/>
              </a:ext>
            </a:extLst>
          </p:cNvPr>
          <p:cNvCxnSpPr>
            <a:cxnSpLocks/>
            <a:stCxn id="895" idx="3"/>
            <a:endCxn id="893" idx="0"/>
          </p:cNvCxnSpPr>
          <p:nvPr/>
        </p:nvCxnSpPr>
        <p:spPr>
          <a:xfrm flipH="1">
            <a:off x="2836493"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891" name="Google Shape;868;p37">
            <a:extLst>
              <a:ext uri="{FF2B5EF4-FFF2-40B4-BE49-F238E27FC236}">
                <a16:creationId xmlns:a16="http://schemas.microsoft.com/office/drawing/2014/main" id="{BA6C9F95-5EF2-B795-2967-2B39FB1D6406}"/>
              </a:ext>
            </a:extLst>
          </p:cNvPr>
          <p:cNvSpPr txBox="1">
            <a:spLocks/>
          </p:cNvSpPr>
          <p:nvPr/>
        </p:nvSpPr>
        <p:spPr>
          <a:xfrm>
            <a:off x="917924"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92" name="Google Shape;868;p37">
            <a:extLst>
              <a:ext uri="{FF2B5EF4-FFF2-40B4-BE49-F238E27FC236}">
                <a16:creationId xmlns:a16="http://schemas.microsoft.com/office/drawing/2014/main" id="{DD52D3B8-1752-CADC-7870-7982A1AD421C}"/>
              </a:ext>
            </a:extLst>
          </p:cNvPr>
          <p:cNvSpPr txBox="1">
            <a:spLocks/>
          </p:cNvSpPr>
          <p:nvPr/>
        </p:nvSpPr>
        <p:spPr>
          <a:xfrm>
            <a:off x="1919486"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93" name="Google Shape;868;p37">
            <a:extLst>
              <a:ext uri="{FF2B5EF4-FFF2-40B4-BE49-F238E27FC236}">
                <a16:creationId xmlns:a16="http://schemas.microsoft.com/office/drawing/2014/main" id="{B89B9FA7-E716-9677-20E8-8A48D96478DD}"/>
              </a:ext>
            </a:extLst>
          </p:cNvPr>
          <p:cNvSpPr txBox="1">
            <a:spLocks/>
          </p:cNvSpPr>
          <p:nvPr/>
        </p:nvSpPr>
        <p:spPr>
          <a:xfrm>
            <a:off x="2619732"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94" name="Google Shape;868;p37">
            <a:extLst>
              <a:ext uri="{FF2B5EF4-FFF2-40B4-BE49-F238E27FC236}">
                <a16:creationId xmlns:a16="http://schemas.microsoft.com/office/drawing/2014/main" id="{30268F71-B20C-B805-CD90-7DDF99EEC7A2}"/>
              </a:ext>
            </a:extLst>
          </p:cNvPr>
          <p:cNvSpPr txBox="1">
            <a:spLocks/>
          </p:cNvSpPr>
          <p:nvPr/>
        </p:nvSpPr>
        <p:spPr>
          <a:xfrm>
            <a:off x="330575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95" name="Flowchart: Connector 894">
            <a:extLst>
              <a:ext uri="{FF2B5EF4-FFF2-40B4-BE49-F238E27FC236}">
                <a16:creationId xmlns:a16="http://schemas.microsoft.com/office/drawing/2014/main" id="{4F73EE25-F212-DECE-3F0A-6E95BE395260}"/>
              </a:ext>
            </a:extLst>
          </p:cNvPr>
          <p:cNvSpPr/>
          <p:nvPr/>
        </p:nvSpPr>
        <p:spPr>
          <a:xfrm>
            <a:off x="2893700"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2" name="Google Shape;868;p37">
            <a:extLst>
              <a:ext uri="{FF2B5EF4-FFF2-40B4-BE49-F238E27FC236}">
                <a16:creationId xmlns:a16="http://schemas.microsoft.com/office/drawing/2014/main" id="{43B591E1-3021-977C-CB72-71AC0C20812D}"/>
              </a:ext>
            </a:extLst>
          </p:cNvPr>
          <p:cNvSpPr txBox="1">
            <a:spLocks/>
          </p:cNvSpPr>
          <p:nvPr/>
        </p:nvSpPr>
        <p:spPr>
          <a:xfrm>
            <a:off x="225050" y="302594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3" name="Google Shape;868;p37">
            <a:extLst>
              <a:ext uri="{FF2B5EF4-FFF2-40B4-BE49-F238E27FC236}">
                <a16:creationId xmlns:a16="http://schemas.microsoft.com/office/drawing/2014/main" id="{95E00083-11AC-0B20-6EDA-15E1E5A423AD}"/>
              </a:ext>
            </a:extLst>
          </p:cNvPr>
          <p:cNvSpPr txBox="1">
            <a:spLocks noGrp="1"/>
          </p:cNvSpPr>
          <p:nvPr>
            <p:ph type="subTitle" idx="1"/>
          </p:nvPr>
        </p:nvSpPr>
        <p:spPr>
          <a:xfrm>
            <a:off x="-5856919" y="5746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4" name="Google Shape;868;p37">
            <a:extLst>
              <a:ext uri="{FF2B5EF4-FFF2-40B4-BE49-F238E27FC236}">
                <a16:creationId xmlns:a16="http://schemas.microsoft.com/office/drawing/2014/main" id="{90098A93-3CBA-1AE6-A75E-003291C2BE49}"/>
              </a:ext>
            </a:extLst>
          </p:cNvPr>
          <p:cNvSpPr txBox="1">
            <a:spLocks/>
          </p:cNvSpPr>
          <p:nvPr/>
        </p:nvSpPr>
        <p:spPr>
          <a:xfrm>
            <a:off x="10324607" y="592909"/>
            <a:ext cx="426721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Tree>
    <p:extLst>
      <p:ext uri="{BB962C8B-B14F-4D97-AF65-F5344CB8AC3E}">
        <p14:creationId xmlns:p14="http://schemas.microsoft.com/office/powerpoint/2010/main" val="269369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39</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 name="Google Shape;868;p37">
            <a:extLst>
              <a:ext uri="{FF2B5EF4-FFF2-40B4-BE49-F238E27FC236}">
                <a16:creationId xmlns:a16="http://schemas.microsoft.com/office/drawing/2014/main" id="{21FE19C6-520C-3C62-0D0F-0A78077F85ED}"/>
              </a:ext>
            </a:extLst>
          </p:cNvPr>
          <p:cNvSpPr txBox="1">
            <a:spLocks/>
          </p:cNvSpPr>
          <p:nvPr/>
        </p:nvSpPr>
        <p:spPr>
          <a:xfrm>
            <a:off x="-10836439" y="564396"/>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19" name="Google Shape;868;p37">
            <a:extLst>
              <a:ext uri="{FF2B5EF4-FFF2-40B4-BE49-F238E27FC236}">
                <a16:creationId xmlns:a16="http://schemas.microsoft.com/office/drawing/2014/main" id="{40694AFA-1CE4-F79C-3E69-D64C87BD3607}"/>
              </a:ext>
            </a:extLst>
          </p:cNvPr>
          <p:cNvSpPr txBox="1">
            <a:spLocks/>
          </p:cNvSpPr>
          <p:nvPr/>
        </p:nvSpPr>
        <p:spPr>
          <a:xfrm>
            <a:off x="4571990" y="599103"/>
            <a:ext cx="4267210" cy="52859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
        <p:nvSpPr>
          <p:cNvPr id="1127" name="Google Shape;868;p37">
            <a:extLst>
              <a:ext uri="{FF2B5EF4-FFF2-40B4-BE49-F238E27FC236}">
                <a16:creationId xmlns:a16="http://schemas.microsoft.com/office/drawing/2014/main" id="{81A2513F-611C-9A9D-E796-91A9CE5BCB1E}"/>
              </a:ext>
            </a:extLst>
          </p:cNvPr>
          <p:cNvSpPr txBox="1">
            <a:spLocks/>
          </p:cNvSpPr>
          <p:nvPr/>
        </p:nvSpPr>
        <p:spPr>
          <a:xfrm>
            <a:off x="5613503" y="4190527"/>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1128" name="Flowchart: Connector 1127">
            <a:extLst>
              <a:ext uri="{FF2B5EF4-FFF2-40B4-BE49-F238E27FC236}">
                <a16:creationId xmlns:a16="http://schemas.microsoft.com/office/drawing/2014/main" id="{9655725E-41EB-3EB7-C9F1-8252137B261D}"/>
              </a:ext>
            </a:extLst>
          </p:cNvPr>
          <p:cNvSpPr/>
          <p:nvPr/>
        </p:nvSpPr>
        <p:spPr>
          <a:xfrm>
            <a:off x="5467287" y="2216437"/>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9" name="Flowchart: Connector 1128">
            <a:extLst>
              <a:ext uri="{FF2B5EF4-FFF2-40B4-BE49-F238E27FC236}">
                <a16:creationId xmlns:a16="http://schemas.microsoft.com/office/drawing/2014/main" id="{56105847-04A3-43D4-7569-25B5CC966F6C}"/>
              </a:ext>
            </a:extLst>
          </p:cNvPr>
          <p:cNvSpPr/>
          <p:nvPr/>
        </p:nvSpPr>
        <p:spPr>
          <a:xfrm>
            <a:off x="628046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0" name="Flowchart: Connector 1129">
            <a:extLst>
              <a:ext uri="{FF2B5EF4-FFF2-40B4-BE49-F238E27FC236}">
                <a16:creationId xmlns:a16="http://schemas.microsoft.com/office/drawing/2014/main" id="{09030C94-920F-66CE-B985-D08C0325ACDF}"/>
              </a:ext>
            </a:extLst>
          </p:cNvPr>
          <p:cNvSpPr/>
          <p:nvPr/>
        </p:nvSpPr>
        <p:spPr>
          <a:xfrm>
            <a:off x="697045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1" name="Straight Connector 1130">
            <a:extLst>
              <a:ext uri="{FF2B5EF4-FFF2-40B4-BE49-F238E27FC236}">
                <a16:creationId xmlns:a16="http://schemas.microsoft.com/office/drawing/2014/main" id="{6C33B585-DB2E-982B-0CD4-51FB5200FCC3}"/>
              </a:ext>
            </a:extLst>
          </p:cNvPr>
          <p:cNvCxnSpPr>
            <a:cxnSpLocks/>
            <a:stCxn id="1129" idx="3"/>
            <a:endCxn id="1128" idx="7"/>
          </p:cNvCxnSpPr>
          <p:nvPr/>
        </p:nvCxnSpPr>
        <p:spPr>
          <a:xfrm flipH="1">
            <a:off x="586193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CCD5746-A1E6-EA26-6EF4-957721ECDB37}"/>
              </a:ext>
            </a:extLst>
          </p:cNvPr>
          <p:cNvCxnSpPr>
            <a:cxnSpLocks/>
            <a:stCxn id="1129" idx="5"/>
            <a:endCxn id="1130" idx="1"/>
          </p:cNvCxnSpPr>
          <p:nvPr/>
        </p:nvCxnSpPr>
        <p:spPr>
          <a:xfrm>
            <a:off x="670827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CDB52EF6-1E12-4EB7-3008-B14C3EFA83D3}"/>
              </a:ext>
            </a:extLst>
          </p:cNvPr>
          <p:cNvCxnSpPr>
            <a:cxnSpLocks/>
            <a:stCxn id="1145" idx="0"/>
            <a:endCxn id="1128" idx="5"/>
          </p:cNvCxnSpPr>
          <p:nvPr/>
        </p:nvCxnSpPr>
        <p:spPr>
          <a:xfrm flipH="1" flipV="1">
            <a:off x="586193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FBA9EDF4-21F5-7F9B-6554-8A1DAD66C5A7}"/>
              </a:ext>
            </a:extLst>
          </p:cNvPr>
          <p:cNvCxnSpPr>
            <a:cxnSpLocks/>
            <a:stCxn id="1129" idx="0"/>
          </p:cNvCxnSpPr>
          <p:nvPr/>
        </p:nvCxnSpPr>
        <p:spPr>
          <a:xfrm flipV="1">
            <a:off x="653106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23837F6A-478C-5CE7-DA1C-83D37B589D65}"/>
              </a:ext>
            </a:extLst>
          </p:cNvPr>
          <p:cNvCxnSpPr>
            <a:cxnSpLocks/>
            <a:stCxn id="1128" idx="3"/>
            <a:endCxn id="1144" idx="0"/>
          </p:cNvCxnSpPr>
          <p:nvPr/>
        </p:nvCxnSpPr>
        <p:spPr>
          <a:xfrm flipH="1">
            <a:off x="526076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A4C9A6F0-C68B-69ED-4285-BDA56DA944A7}"/>
              </a:ext>
            </a:extLst>
          </p:cNvPr>
          <p:cNvCxnSpPr>
            <a:cxnSpLocks/>
            <a:stCxn id="1130" idx="5"/>
            <a:endCxn id="1149" idx="0"/>
          </p:cNvCxnSpPr>
          <p:nvPr/>
        </p:nvCxnSpPr>
        <p:spPr>
          <a:xfrm>
            <a:off x="740232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70CDBC3A-FF58-EF9A-8A80-F1DDD69056D7}"/>
              </a:ext>
            </a:extLst>
          </p:cNvPr>
          <p:cNvCxnSpPr>
            <a:cxnSpLocks/>
            <a:stCxn id="1130" idx="3"/>
            <a:endCxn id="1147" idx="0"/>
          </p:cNvCxnSpPr>
          <p:nvPr/>
        </p:nvCxnSpPr>
        <p:spPr>
          <a:xfrm flipH="1">
            <a:off x="684540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02148834-087B-2ADF-0CEA-726C536A521D}"/>
              </a:ext>
            </a:extLst>
          </p:cNvPr>
          <p:cNvCxnSpPr>
            <a:cxnSpLocks/>
            <a:stCxn id="1149" idx="5"/>
            <a:endCxn id="1148" idx="0"/>
          </p:cNvCxnSpPr>
          <p:nvPr/>
        </p:nvCxnSpPr>
        <p:spPr>
          <a:xfrm>
            <a:off x="781265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3BF91E92-6BCB-8135-09FE-4F18512C5C00}"/>
              </a:ext>
            </a:extLst>
          </p:cNvPr>
          <p:cNvCxnSpPr>
            <a:cxnSpLocks/>
            <a:stCxn id="1149" idx="3"/>
            <a:endCxn id="1146" idx="0"/>
          </p:cNvCxnSpPr>
          <p:nvPr/>
        </p:nvCxnSpPr>
        <p:spPr>
          <a:xfrm flipH="1">
            <a:off x="720258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C35374F4-31E3-1D80-B26D-CC406F385345}"/>
              </a:ext>
            </a:extLst>
          </p:cNvPr>
          <p:cNvSpPr txBox="1">
            <a:spLocks/>
          </p:cNvSpPr>
          <p:nvPr/>
        </p:nvSpPr>
        <p:spPr>
          <a:xfrm>
            <a:off x="504400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744031D-907A-D00D-1F0C-5DEE4FF6C4CE}"/>
              </a:ext>
            </a:extLst>
          </p:cNvPr>
          <p:cNvSpPr txBox="1">
            <a:spLocks/>
          </p:cNvSpPr>
          <p:nvPr/>
        </p:nvSpPr>
        <p:spPr>
          <a:xfrm>
            <a:off x="591038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11FD4D44-61D2-EEF8-D166-F24512E1B6D4}"/>
              </a:ext>
            </a:extLst>
          </p:cNvPr>
          <p:cNvSpPr txBox="1">
            <a:spLocks/>
          </p:cNvSpPr>
          <p:nvPr/>
        </p:nvSpPr>
        <p:spPr>
          <a:xfrm>
            <a:off x="700343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FBA6AE44-F7D1-F99F-4C07-968B2ACE97A0}"/>
              </a:ext>
            </a:extLst>
          </p:cNvPr>
          <p:cNvSpPr txBox="1">
            <a:spLocks/>
          </p:cNvSpPr>
          <p:nvPr/>
        </p:nvSpPr>
        <p:spPr>
          <a:xfrm>
            <a:off x="662864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C626C93F-A746-0E11-81C9-B8387169FB0C}"/>
              </a:ext>
            </a:extLst>
          </p:cNvPr>
          <p:cNvSpPr txBox="1">
            <a:spLocks/>
          </p:cNvSpPr>
          <p:nvPr/>
        </p:nvSpPr>
        <p:spPr>
          <a:xfrm>
            <a:off x="791294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3A795879-9098-9FE8-69B6-5639BC68012C}"/>
              </a:ext>
            </a:extLst>
          </p:cNvPr>
          <p:cNvSpPr/>
          <p:nvPr/>
        </p:nvSpPr>
        <p:spPr>
          <a:xfrm>
            <a:off x="740173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 name="Google Shape;868;p37">
            <a:extLst>
              <a:ext uri="{FF2B5EF4-FFF2-40B4-BE49-F238E27FC236}">
                <a16:creationId xmlns:a16="http://schemas.microsoft.com/office/drawing/2014/main" id="{9B30A922-41F6-3E96-3DC4-7B1150299A28}"/>
              </a:ext>
            </a:extLst>
          </p:cNvPr>
          <p:cNvSpPr txBox="1">
            <a:spLocks/>
          </p:cNvSpPr>
          <p:nvPr/>
        </p:nvSpPr>
        <p:spPr>
          <a:xfrm>
            <a:off x="10815307" y="564395"/>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17722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8673" y="2150850"/>
            <a:ext cx="38791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GIỚI THIỆU</a:t>
            </a:r>
            <a:endParaRPr/>
          </a:p>
        </p:txBody>
      </p:sp>
      <p:sp>
        <p:nvSpPr>
          <p:cNvPr id="757" name="Google Shape;757;p36"/>
          <p:cNvSpPr txBox="1">
            <a:spLocks noGrp="1"/>
          </p:cNvSpPr>
          <p:nvPr>
            <p:ph type="subTitle" idx="1"/>
          </p:nvPr>
        </p:nvSpPr>
        <p:spPr>
          <a:xfrm>
            <a:off x="498673" y="4115136"/>
            <a:ext cx="8093088" cy="44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Giới thiệu cấu trúc dữ liệu Cây nhị phân tìm kiếm và cơ chế tự cân bằng của BST</a:t>
            </a:r>
            <a:endParaRPr>
              <a:latin typeface="Nunito" pitchFamily="2" charset="-93"/>
            </a:endParaRPr>
          </a:p>
        </p:txBody>
      </p:sp>
      <p:sp>
        <p:nvSpPr>
          <p:cNvPr id="758" name="Google Shape;758;p36"/>
          <p:cNvSpPr txBox="1">
            <a:spLocks noGrp="1"/>
          </p:cNvSpPr>
          <p:nvPr>
            <p:ph type="title" idx="2"/>
          </p:nvPr>
        </p:nvSpPr>
        <p:spPr>
          <a:xfrm>
            <a:off x="498673" y="1208939"/>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descr="A diagram of a tree&#10;&#10;Description automatically generated">
            <a:extLst>
              <a:ext uri="{FF2B5EF4-FFF2-40B4-BE49-F238E27FC236}">
                <a16:creationId xmlns:a16="http://schemas.microsoft.com/office/drawing/2014/main" id="{F63E1C1F-CC04-F223-83D9-96FBF21429D1}"/>
              </a:ext>
            </a:extLst>
          </p:cNvPr>
          <p:cNvPicPr>
            <a:picLocks noChangeAspect="1"/>
          </p:cNvPicPr>
          <p:nvPr/>
        </p:nvPicPr>
        <p:blipFill>
          <a:blip r:embed="rId3"/>
          <a:stretch>
            <a:fillRect/>
          </a:stretch>
        </p:blipFill>
        <p:spPr>
          <a:xfrm>
            <a:off x="4377774" y="1211087"/>
            <a:ext cx="4484980" cy="25290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4</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53163"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40</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236829" y="2004487"/>
            <a:ext cx="4254900" cy="189791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 </a:t>
              </a:r>
            </a:p>
            <a:p>
              <a:pPr indent="266700">
                <a:buAutoNum type="arabicPeriod"/>
              </a:pPr>
              <a:r>
                <a:rPr lang="vi-VN">
                  <a:solidFill>
                    <a:srgbClr val="000000"/>
                  </a:solidFill>
                  <a:latin typeface="Nunito" pitchFamily="2" charset="-93"/>
                </a:rPr>
                <a:t>Recolor node</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 </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397572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14343" y="266411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6624"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8875" y="2636134"/>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8986" y="2503781"/>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84440" y="2503781"/>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8986" y="3065046"/>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7233"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9144" y="3065046"/>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40746" y="3037070"/>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61245" y="3037070"/>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9353" y="3670988"/>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89924" y="3670988"/>
            <a:ext cx="159011" cy="32541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8432" y="32700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73163" y="3996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6209" y="39975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10661" y="335817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44484" y="332303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43342" y="33378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Flowchart: Connector 3">
            <a:extLst>
              <a:ext uri="{FF2B5EF4-FFF2-40B4-BE49-F238E27FC236}">
                <a16:creationId xmlns:a16="http://schemas.microsoft.com/office/drawing/2014/main" id="{0F83C024-916A-3055-2B8B-A66769B30C77}"/>
              </a:ext>
            </a:extLst>
          </p:cNvPr>
          <p:cNvSpPr/>
          <p:nvPr/>
        </p:nvSpPr>
        <p:spPr>
          <a:xfrm>
            <a:off x="6437163" y="192125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0" name="Flowchart: Connector 19">
            <a:extLst>
              <a:ext uri="{FF2B5EF4-FFF2-40B4-BE49-F238E27FC236}">
                <a16:creationId xmlns:a16="http://schemas.microsoft.com/office/drawing/2014/main" id="{84EBA4FB-142D-F7F4-3734-99886A032193}"/>
              </a:ext>
            </a:extLst>
          </p:cNvPr>
          <p:cNvSpPr/>
          <p:nvPr/>
        </p:nvSpPr>
        <p:spPr>
          <a:xfrm>
            <a:off x="7308888" y="2453005"/>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1" name="Flowchart: Connector 20">
            <a:extLst>
              <a:ext uri="{FF2B5EF4-FFF2-40B4-BE49-F238E27FC236}">
                <a16:creationId xmlns:a16="http://schemas.microsoft.com/office/drawing/2014/main" id="{A73BE8BA-088B-ECC6-EC11-15D664A7064E}"/>
              </a:ext>
            </a:extLst>
          </p:cNvPr>
          <p:cNvSpPr/>
          <p:nvPr/>
        </p:nvSpPr>
        <p:spPr>
          <a:xfrm>
            <a:off x="7883687" y="311952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2" name="Straight Connector 21">
            <a:extLst>
              <a:ext uri="{FF2B5EF4-FFF2-40B4-BE49-F238E27FC236}">
                <a16:creationId xmlns:a16="http://schemas.microsoft.com/office/drawing/2014/main" id="{F7EBFCE1-4F61-8B85-5FDE-90F03BB8C95D}"/>
              </a:ext>
            </a:extLst>
          </p:cNvPr>
          <p:cNvCxnSpPr>
            <a:cxnSpLocks/>
            <a:stCxn id="20" idx="1"/>
            <a:endCxn id="4" idx="5"/>
          </p:cNvCxnSpPr>
          <p:nvPr/>
        </p:nvCxnSpPr>
        <p:spPr>
          <a:xfrm flipH="1" flipV="1">
            <a:off x="6831806" y="2322188"/>
            <a:ext cx="550484" cy="198786"/>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E3F75C0B-CF01-17DA-F527-D21B9E5EF747}"/>
              </a:ext>
            </a:extLst>
          </p:cNvPr>
          <p:cNvCxnSpPr>
            <a:cxnSpLocks/>
            <a:stCxn id="20" idx="5"/>
            <a:endCxn id="21" idx="1"/>
          </p:cNvCxnSpPr>
          <p:nvPr/>
        </p:nvCxnSpPr>
        <p:spPr>
          <a:xfrm>
            <a:off x="7736704" y="2849154"/>
            <a:ext cx="221080" cy="339159"/>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971DDF0-29F7-0D93-29DC-134DB166BAFA}"/>
              </a:ext>
            </a:extLst>
          </p:cNvPr>
          <p:cNvCxnSpPr>
            <a:cxnSpLocks/>
            <a:stCxn id="1122" idx="0"/>
            <a:endCxn id="20" idx="3"/>
          </p:cNvCxnSpPr>
          <p:nvPr/>
        </p:nvCxnSpPr>
        <p:spPr>
          <a:xfrm flipV="1">
            <a:off x="7098667" y="2849154"/>
            <a:ext cx="283623" cy="236846"/>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FC13401-52DC-DB37-3694-3DA17CC5FE68}"/>
              </a:ext>
            </a:extLst>
          </p:cNvPr>
          <p:cNvCxnSpPr>
            <a:cxnSpLocks/>
            <a:stCxn id="4" idx="0"/>
          </p:cNvCxnSpPr>
          <p:nvPr/>
        </p:nvCxnSpPr>
        <p:spPr>
          <a:xfrm flipH="1" flipV="1">
            <a:off x="6668339" y="1631231"/>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DC8D50E-5B33-DDB0-4A9F-9A37C16E0A33}"/>
              </a:ext>
            </a:extLst>
          </p:cNvPr>
          <p:cNvCxnSpPr>
            <a:cxnSpLocks/>
            <a:stCxn id="4" idx="3"/>
            <a:endCxn id="31" idx="0"/>
          </p:cNvCxnSpPr>
          <p:nvPr/>
        </p:nvCxnSpPr>
        <p:spPr>
          <a:xfrm flipH="1">
            <a:off x="5980752" y="2322188"/>
            <a:ext cx="524121" cy="11043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1A969BA-7B8F-CE04-9075-827C8EFD00A9}"/>
              </a:ext>
            </a:extLst>
          </p:cNvPr>
          <p:cNvCxnSpPr>
            <a:cxnSpLocks/>
            <a:stCxn id="21" idx="5"/>
            <a:endCxn id="1124" idx="0"/>
          </p:cNvCxnSpPr>
          <p:nvPr/>
        </p:nvCxnSpPr>
        <p:spPr>
          <a:xfrm>
            <a:off x="8315558" y="3520459"/>
            <a:ext cx="254849" cy="322108"/>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4A1470E-86A7-C360-DE73-A282144F7782}"/>
              </a:ext>
            </a:extLst>
          </p:cNvPr>
          <p:cNvCxnSpPr>
            <a:cxnSpLocks/>
            <a:stCxn id="21" idx="3"/>
            <a:endCxn id="1123" idx="0"/>
          </p:cNvCxnSpPr>
          <p:nvPr/>
        </p:nvCxnSpPr>
        <p:spPr>
          <a:xfrm flipH="1">
            <a:off x="7571549" y="3520459"/>
            <a:ext cx="386235" cy="307302"/>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0A8BBEB-50AA-49DE-3D48-F0FC4F63E0C5}"/>
              </a:ext>
            </a:extLst>
          </p:cNvPr>
          <p:cNvCxnSpPr>
            <a:cxnSpLocks/>
            <a:stCxn id="31" idx="5"/>
            <a:endCxn id="1121" idx="0"/>
          </p:cNvCxnSpPr>
          <p:nvPr/>
        </p:nvCxnSpPr>
        <p:spPr>
          <a:xfrm>
            <a:off x="6150961" y="2833558"/>
            <a:ext cx="177380" cy="28261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78BE0F4-8788-74CF-AD94-97AA3F116DDF}"/>
              </a:ext>
            </a:extLst>
          </p:cNvPr>
          <p:cNvCxnSpPr>
            <a:cxnSpLocks/>
            <a:stCxn id="31" idx="3"/>
            <a:endCxn id="1120" idx="0"/>
          </p:cNvCxnSpPr>
          <p:nvPr/>
        </p:nvCxnSpPr>
        <p:spPr>
          <a:xfrm flipH="1">
            <a:off x="5537045" y="2833558"/>
            <a:ext cx="273498" cy="288902"/>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2E73F96-755A-5D53-35EB-155EE64BDC5C}"/>
              </a:ext>
            </a:extLst>
          </p:cNvPr>
          <p:cNvSpPr/>
          <p:nvPr/>
        </p:nvSpPr>
        <p:spPr>
          <a:xfrm>
            <a:off x="5740040" y="243262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0" name="Google Shape;868;p37">
            <a:extLst>
              <a:ext uri="{FF2B5EF4-FFF2-40B4-BE49-F238E27FC236}">
                <a16:creationId xmlns:a16="http://schemas.microsoft.com/office/drawing/2014/main" id="{FC4885A5-A748-D145-59E5-B49F7BD63A1C}"/>
              </a:ext>
            </a:extLst>
          </p:cNvPr>
          <p:cNvSpPr txBox="1">
            <a:spLocks/>
          </p:cNvSpPr>
          <p:nvPr/>
        </p:nvSpPr>
        <p:spPr>
          <a:xfrm>
            <a:off x="5320284" y="312246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1" name="Google Shape;868;p37">
            <a:extLst>
              <a:ext uri="{FF2B5EF4-FFF2-40B4-BE49-F238E27FC236}">
                <a16:creationId xmlns:a16="http://schemas.microsoft.com/office/drawing/2014/main" id="{E75A119C-F5AA-12AC-F801-49CB86200BBB}"/>
              </a:ext>
            </a:extLst>
          </p:cNvPr>
          <p:cNvSpPr txBox="1">
            <a:spLocks/>
          </p:cNvSpPr>
          <p:nvPr/>
        </p:nvSpPr>
        <p:spPr>
          <a:xfrm>
            <a:off x="6111580" y="311617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2" name="Google Shape;868;p37">
            <a:extLst>
              <a:ext uri="{FF2B5EF4-FFF2-40B4-BE49-F238E27FC236}">
                <a16:creationId xmlns:a16="http://schemas.microsoft.com/office/drawing/2014/main" id="{C9C8515E-B932-07DB-DC9F-A27EBEAF4243}"/>
              </a:ext>
            </a:extLst>
          </p:cNvPr>
          <p:cNvSpPr txBox="1">
            <a:spLocks/>
          </p:cNvSpPr>
          <p:nvPr/>
        </p:nvSpPr>
        <p:spPr>
          <a:xfrm>
            <a:off x="6899516" y="308600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3" name="Google Shape;868;p37">
            <a:extLst>
              <a:ext uri="{FF2B5EF4-FFF2-40B4-BE49-F238E27FC236}">
                <a16:creationId xmlns:a16="http://schemas.microsoft.com/office/drawing/2014/main" id="{BB37B9AC-69DA-E231-E84E-B974BC6F8592}"/>
              </a:ext>
            </a:extLst>
          </p:cNvPr>
          <p:cNvSpPr txBox="1">
            <a:spLocks/>
          </p:cNvSpPr>
          <p:nvPr/>
        </p:nvSpPr>
        <p:spPr>
          <a:xfrm>
            <a:off x="7354788" y="382776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4" name="Google Shape;868;p37">
            <a:extLst>
              <a:ext uri="{FF2B5EF4-FFF2-40B4-BE49-F238E27FC236}">
                <a16:creationId xmlns:a16="http://schemas.microsoft.com/office/drawing/2014/main" id="{3B3522F7-733D-F73B-0C33-289B459242D4}"/>
              </a:ext>
            </a:extLst>
          </p:cNvPr>
          <p:cNvSpPr txBox="1">
            <a:spLocks/>
          </p:cNvSpPr>
          <p:nvPr/>
        </p:nvSpPr>
        <p:spPr>
          <a:xfrm>
            <a:off x="8353646" y="3842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76" name="Google Shape;868;p37">
            <a:extLst>
              <a:ext uri="{FF2B5EF4-FFF2-40B4-BE49-F238E27FC236}">
                <a16:creationId xmlns:a16="http://schemas.microsoft.com/office/drawing/2014/main" id="{42B13A6B-A1CE-D163-8FAC-9D469A5376E6}"/>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979" name="Google Shape;868;p37">
            <a:extLst>
              <a:ext uri="{FF2B5EF4-FFF2-40B4-BE49-F238E27FC236}">
                <a16:creationId xmlns:a16="http://schemas.microsoft.com/office/drawing/2014/main" id="{1D655573-32DE-A1BA-BFC5-0124CC8A8418}"/>
              </a:ext>
            </a:extLst>
          </p:cNvPr>
          <p:cNvSpPr txBox="1">
            <a:spLocks/>
          </p:cNvSpPr>
          <p:nvPr/>
        </p:nvSpPr>
        <p:spPr>
          <a:xfrm>
            <a:off x="10199823" y="564396"/>
            <a:ext cx="4267198" cy="55463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51531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57965" y="2004487"/>
            <a:ext cx="3933763" cy="204650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Recolor: </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1" name="Google Shape;868;p37">
            <a:extLst>
              <a:ext uri="{FF2B5EF4-FFF2-40B4-BE49-F238E27FC236}">
                <a16:creationId xmlns:a16="http://schemas.microsoft.com/office/drawing/2014/main" id="{6180CC12-D14F-A19C-CC33-32BD9E861527}"/>
              </a:ext>
            </a:extLst>
          </p:cNvPr>
          <p:cNvSpPr txBox="1">
            <a:spLocks/>
          </p:cNvSpPr>
          <p:nvPr/>
        </p:nvSpPr>
        <p:spPr>
          <a:xfrm>
            <a:off x="4572000" y="599102"/>
            <a:ext cx="4267198" cy="545949"/>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22" name="Flowchart: Connector 21">
            <a:extLst>
              <a:ext uri="{FF2B5EF4-FFF2-40B4-BE49-F238E27FC236}">
                <a16:creationId xmlns:a16="http://schemas.microsoft.com/office/drawing/2014/main" id="{A3F56D51-FEBB-2C4B-A2FC-627EAF9EBC03}"/>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23" name="Flowchart: Connector 22">
            <a:extLst>
              <a:ext uri="{FF2B5EF4-FFF2-40B4-BE49-F238E27FC236}">
                <a16:creationId xmlns:a16="http://schemas.microsoft.com/office/drawing/2014/main" id="{1378878B-AC01-B3C2-307D-285B59B4C662}"/>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4" name="Flowchart: Connector 23">
            <a:extLst>
              <a:ext uri="{FF2B5EF4-FFF2-40B4-BE49-F238E27FC236}">
                <a16:creationId xmlns:a16="http://schemas.microsoft.com/office/drawing/2014/main" id="{57CCE5EE-7216-8558-35A2-5B6F6D5046AD}"/>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5" name="Straight Connector 24">
            <a:extLst>
              <a:ext uri="{FF2B5EF4-FFF2-40B4-BE49-F238E27FC236}">
                <a16:creationId xmlns:a16="http://schemas.microsoft.com/office/drawing/2014/main" id="{E0981131-1068-2BEF-F9E5-877DB08716CC}"/>
              </a:ext>
            </a:extLst>
          </p:cNvPr>
          <p:cNvCxnSpPr>
            <a:cxnSpLocks/>
            <a:stCxn id="23" idx="3"/>
            <a:endCxn id="22"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721D7EB0-97D6-A04B-E4B4-B22900CAE48D}"/>
              </a:ext>
            </a:extLst>
          </p:cNvPr>
          <p:cNvCxnSpPr>
            <a:cxnSpLocks/>
            <a:stCxn id="23" idx="5"/>
            <a:endCxn id="24"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65AE6651-F6B5-D534-5CBF-17553317FEB6}"/>
              </a:ext>
            </a:extLst>
          </p:cNvPr>
          <p:cNvCxnSpPr>
            <a:cxnSpLocks/>
            <a:stCxn id="1123" idx="0"/>
            <a:endCxn id="22"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7684592-85BD-1F71-CC9F-252885BB0A31}"/>
              </a:ext>
            </a:extLst>
          </p:cNvPr>
          <p:cNvCxnSpPr>
            <a:cxnSpLocks/>
            <a:stCxn id="23"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D8E5891-638C-9FF9-2D65-03D1948BDC8C}"/>
              </a:ext>
            </a:extLst>
          </p:cNvPr>
          <p:cNvCxnSpPr>
            <a:cxnSpLocks/>
            <a:stCxn id="22" idx="3"/>
            <a:endCxn id="1122"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D0CEE136-D343-1A7D-7B1B-3765681756E8}"/>
              </a:ext>
            </a:extLst>
          </p:cNvPr>
          <p:cNvCxnSpPr>
            <a:cxnSpLocks/>
            <a:stCxn id="24" idx="5"/>
            <a:endCxn id="1127"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948C3200-78EC-FF1D-7FB9-7C2FAD0137ED}"/>
              </a:ext>
            </a:extLst>
          </p:cNvPr>
          <p:cNvCxnSpPr>
            <a:cxnSpLocks/>
            <a:stCxn id="24" idx="3"/>
            <a:endCxn id="1125"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D55A8E20-B824-6E02-12AB-E1C6E389E4CD}"/>
              </a:ext>
            </a:extLst>
          </p:cNvPr>
          <p:cNvCxnSpPr>
            <a:cxnSpLocks/>
            <a:stCxn id="1127" idx="5"/>
            <a:endCxn id="1126"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1334A119-1EE2-3CF5-3366-911428C5E1B3}"/>
              </a:ext>
            </a:extLst>
          </p:cNvPr>
          <p:cNvCxnSpPr>
            <a:cxnSpLocks/>
            <a:stCxn id="1127" idx="3"/>
            <a:endCxn id="1124"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22" name="Google Shape;868;p37">
            <a:extLst>
              <a:ext uri="{FF2B5EF4-FFF2-40B4-BE49-F238E27FC236}">
                <a16:creationId xmlns:a16="http://schemas.microsoft.com/office/drawing/2014/main" id="{1AAD6ACC-C42B-2513-D91F-F857D5AD3293}"/>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3" name="Google Shape;868;p37">
            <a:extLst>
              <a:ext uri="{FF2B5EF4-FFF2-40B4-BE49-F238E27FC236}">
                <a16:creationId xmlns:a16="http://schemas.microsoft.com/office/drawing/2014/main" id="{0AF2A52E-866B-A531-7B9D-2FA8B721F4AB}"/>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4" name="Google Shape;868;p37">
            <a:extLst>
              <a:ext uri="{FF2B5EF4-FFF2-40B4-BE49-F238E27FC236}">
                <a16:creationId xmlns:a16="http://schemas.microsoft.com/office/drawing/2014/main" id="{F68E1FEE-F759-7088-0FF1-6D46CAFF4F31}"/>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5" name="Google Shape;868;p37">
            <a:extLst>
              <a:ext uri="{FF2B5EF4-FFF2-40B4-BE49-F238E27FC236}">
                <a16:creationId xmlns:a16="http://schemas.microsoft.com/office/drawing/2014/main" id="{BC707761-C4F9-A087-3BD4-47999082ADDE}"/>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0ECB2950-E9C2-5277-409C-5BBBB52637B4}"/>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7" name="Flowchart: Connector 1126">
            <a:extLst>
              <a:ext uri="{FF2B5EF4-FFF2-40B4-BE49-F238E27FC236}">
                <a16:creationId xmlns:a16="http://schemas.microsoft.com/office/drawing/2014/main" id="{054A816A-4C8D-B961-55D6-3AF44107F9C6}"/>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231781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44</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5" name="Flowchart: Connector 1124">
            <a:extLst>
              <a:ext uri="{FF2B5EF4-FFF2-40B4-BE49-F238E27FC236}">
                <a16:creationId xmlns:a16="http://schemas.microsoft.com/office/drawing/2014/main" id="{3F98364A-D22B-45B2-021E-5C2BFAEE2D89}"/>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6" name="Flowchart: Connector 1125">
            <a:extLst>
              <a:ext uri="{FF2B5EF4-FFF2-40B4-BE49-F238E27FC236}">
                <a16:creationId xmlns:a16="http://schemas.microsoft.com/office/drawing/2014/main" id="{EF98F2ED-49A5-E7F8-B6AD-90F0F11456F6}"/>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27" name="Flowchart: Connector 1126">
            <a:extLst>
              <a:ext uri="{FF2B5EF4-FFF2-40B4-BE49-F238E27FC236}">
                <a16:creationId xmlns:a16="http://schemas.microsoft.com/office/drawing/2014/main" id="{1DAA76B1-D79D-DEFE-DF74-30C26D91E4D5}"/>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28" name="Straight Connector 1127">
            <a:extLst>
              <a:ext uri="{FF2B5EF4-FFF2-40B4-BE49-F238E27FC236}">
                <a16:creationId xmlns:a16="http://schemas.microsoft.com/office/drawing/2014/main" id="{B605889A-044F-58E4-3DAB-570888A7486B}"/>
              </a:ext>
            </a:extLst>
          </p:cNvPr>
          <p:cNvCxnSpPr>
            <a:cxnSpLocks/>
            <a:stCxn id="1126" idx="3"/>
            <a:endCxn id="1125"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29" name="Straight Connector 1128">
            <a:extLst>
              <a:ext uri="{FF2B5EF4-FFF2-40B4-BE49-F238E27FC236}">
                <a16:creationId xmlns:a16="http://schemas.microsoft.com/office/drawing/2014/main" id="{67CF8BC9-4E33-A915-DEAF-FBFA727F31BE}"/>
              </a:ext>
            </a:extLst>
          </p:cNvPr>
          <p:cNvCxnSpPr>
            <a:cxnSpLocks/>
            <a:stCxn id="1126" idx="5"/>
            <a:endCxn id="1127"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0" name="Straight Connector 1129">
            <a:extLst>
              <a:ext uri="{FF2B5EF4-FFF2-40B4-BE49-F238E27FC236}">
                <a16:creationId xmlns:a16="http://schemas.microsoft.com/office/drawing/2014/main" id="{CE605038-6C07-A407-D12F-4E9082C31439}"/>
              </a:ext>
            </a:extLst>
          </p:cNvPr>
          <p:cNvCxnSpPr>
            <a:cxnSpLocks/>
            <a:stCxn id="1140" idx="0"/>
            <a:endCxn id="1125"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40D33E8B-A151-96B6-1E91-E30984197460}"/>
              </a:ext>
            </a:extLst>
          </p:cNvPr>
          <p:cNvCxnSpPr>
            <a:cxnSpLocks/>
            <a:stCxn id="1126"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F338F096-2C06-3C6C-DC2F-D462CE59ADD7}"/>
              </a:ext>
            </a:extLst>
          </p:cNvPr>
          <p:cNvCxnSpPr>
            <a:cxnSpLocks/>
            <a:stCxn id="1125" idx="3"/>
            <a:endCxn id="1139"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03022D1-5504-EE6D-59F0-8BD2248AEDF1}"/>
              </a:ext>
            </a:extLst>
          </p:cNvPr>
          <p:cNvCxnSpPr>
            <a:cxnSpLocks/>
            <a:stCxn id="1127" idx="5"/>
            <a:endCxn id="1144"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1FAF7432-11B1-E8CE-3188-239281626BB8}"/>
              </a:ext>
            </a:extLst>
          </p:cNvPr>
          <p:cNvCxnSpPr>
            <a:cxnSpLocks/>
            <a:stCxn id="1127" idx="3"/>
            <a:endCxn id="1142"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99F34B23-A4C4-9E77-9308-E0110586455B}"/>
              </a:ext>
            </a:extLst>
          </p:cNvPr>
          <p:cNvCxnSpPr>
            <a:cxnSpLocks/>
            <a:stCxn id="1144" idx="5"/>
            <a:endCxn id="1143"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C590B1EC-602D-AB75-7E43-899AAD1AAD18}"/>
              </a:ext>
            </a:extLst>
          </p:cNvPr>
          <p:cNvCxnSpPr>
            <a:cxnSpLocks/>
            <a:stCxn id="1144" idx="3"/>
            <a:endCxn id="1141"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B9965DD9-F882-A3D9-83EA-FA055056C2C9}"/>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A1AAE529-E2EF-072B-6B23-CCBA416BA5E1}"/>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2155A9A4-9AD6-7F47-6DAA-397A2C42F94A}"/>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009346A4-19EC-D740-CF69-B79038009DA9}"/>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9FB09E74-798A-C8C9-007F-2F29269B334D}"/>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5C3F04DF-4990-994B-23DE-F8F924F4ADA4}"/>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FB209D01-E96B-3246-99B4-16B890C91F26}"/>
              </a:ext>
            </a:extLst>
          </p:cNvPr>
          <p:cNvSpPr/>
          <p:nvPr/>
        </p:nvSpPr>
        <p:spPr>
          <a:xfrm>
            <a:off x="5427886" y="318076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4BD25ADE-498A-5D56-CC25-E579B6439069}"/>
              </a:ext>
            </a:extLst>
          </p:cNvPr>
          <p:cNvSpPr/>
          <p:nvPr/>
        </p:nvSpPr>
        <p:spPr>
          <a:xfrm>
            <a:off x="6020090" y="254234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12006F74-A102-D545-C955-66FD7934087D}"/>
              </a:ext>
            </a:extLst>
          </p:cNvPr>
          <p:cNvSpPr/>
          <p:nvPr/>
        </p:nvSpPr>
        <p:spPr>
          <a:xfrm>
            <a:off x="6767080" y="194839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5E899793-84AF-90FD-C3D7-FD292BB7971D}"/>
              </a:ext>
            </a:extLst>
          </p:cNvPr>
          <p:cNvCxnSpPr>
            <a:cxnSpLocks/>
            <a:stCxn id="1146" idx="3"/>
            <a:endCxn id="1145" idx="7"/>
          </p:cNvCxnSpPr>
          <p:nvPr/>
        </p:nvCxnSpPr>
        <p:spPr>
          <a:xfrm flipH="1">
            <a:off x="5822529" y="2938498"/>
            <a:ext cx="270963" cy="311056"/>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53AF7968-2DDD-A4AB-B3CE-BEF2C63B3407}"/>
              </a:ext>
            </a:extLst>
          </p:cNvPr>
          <p:cNvCxnSpPr>
            <a:cxnSpLocks/>
            <a:stCxn id="1146" idx="7"/>
            <a:endCxn id="1147" idx="3"/>
          </p:cNvCxnSpPr>
          <p:nvPr/>
        </p:nvCxnSpPr>
        <p:spPr>
          <a:xfrm flipV="1">
            <a:off x="6447906" y="2349333"/>
            <a:ext cx="393271" cy="260985"/>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5AD1BA5F-688D-1B99-BC35-FB93A0CE18CB}"/>
              </a:ext>
            </a:extLst>
          </p:cNvPr>
          <p:cNvCxnSpPr>
            <a:cxnSpLocks/>
            <a:stCxn id="934" idx="0"/>
            <a:endCxn id="1145" idx="5"/>
          </p:cNvCxnSpPr>
          <p:nvPr/>
        </p:nvCxnSpPr>
        <p:spPr>
          <a:xfrm flipH="1" flipV="1">
            <a:off x="5822529" y="3581700"/>
            <a:ext cx="224033" cy="313963"/>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4EEDCCBA-4B2B-FF0C-12EA-571BEFD1ED90}"/>
              </a:ext>
            </a:extLst>
          </p:cNvPr>
          <p:cNvCxnSpPr>
            <a:cxnSpLocks/>
            <a:stCxn id="1147" idx="0"/>
          </p:cNvCxnSpPr>
          <p:nvPr/>
        </p:nvCxnSpPr>
        <p:spPr>
          <a:xfrm flipV="1">
            <a:off x="7020064" y="1651900"/>
            <a:ext cx="0" cy="296497"/>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98EFD575-D112-F712-603F-E90605FE6812}"/>
              </a:ext>
            </a:extLst>
          </p:cNvPr>
          <p:cNvCxnSpPr>
            <a:cxnSpLocks/>
            <a:stCxn id="1145" idx="3"/>
            <a:endCxn id="933" idx="0"/>
          </p:cNvCxnSpPr>
          <p:nvPr/>
        </p:nvCxnSpPr>
        <p:spPr>
          <a:xfrm flipH="1">
            <a:off x="5225975" y="3581700"/>
            <a:ext cx="269621" cy="31396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052FFBD-F774-9706-241B-5F53842F6BB3}"/>
              </a:ext>
            </a:extLst>
          </p:cNvPr>
          <p:cNvCxnSpPr>
            <a:cxnSpLocks/>
            <a:stCxn id="1147" idx="5"/>
            <a:endCxn id="938" idx="0"/>
          </p:cNvCxnSpPr>
          <p:nvPr/>
        </p:nvCxnSpPr>
        <p:spPr>
          <a:xfrm>
            <a:off x="7198951" y="2349333"/>
            <a:ext cx="738137" cy="206092"/>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FA688669-3D04-4062-A29B-F9BEE785756A}"/>
              </a:ext>
            </a:extLst>
          </p:cNvPr>
          <p:cNvCxnSpPr>
            <a:cxnSpLocks/>
            <a:stCxn id="1146" idx="5"/>
            <a:endCxn id="936" idx="0"/>
          </p:cNvCxnSpPr>
          <p:nvPr/>
        </p:nvCxnSpPr>
        <p:spPr>
          <a:xfrm>
            <a:off x="6447906" y="2938498"/>
            <a:ext cx="256990" cy="217952"/>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36AECD3F-6D46-3190-F14B-2A634E5824F5}"/>
              </a:ext>
            </a:extLst>
          </p:cNvPr>
          <p:cNvCxnSpPr>
            <a:cxnSpLocks/>
            <a:stCxn id="938" idx="5"/>
            <a:endCxn id="937" idx="0"/>
          </p:cNvCxnSpPr>
          <p:nvPr/>
        </p:nvCxnSpPr>
        <p:spPr>
          <a:xfrm>
            <a:off x="8107297" y="2956361"/>
            <a:ext cx="315669" cy="177475"/>
          </a:xfrm>
          <a:prstGeom prst="line">
            <a:avLst/>
          </a:prstGeom>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38219643-D6C2-D316-07AC-45703D43127C}"/>
              </a:ext>
            </a:extLst>
          </p:cNvPr>
          <p:cNvCxnSpPr>
            <a:cxnSpLocks/>
            <a:stCxn id="938" idx="3"/>
            <a:endCxn id="935" idx="0"/>
          </p:cNvCxnSpPr>
          <p:nvPr/>
        </p:nvCxnSpPr>
        <p:spPr>
          <a:xfrm flipH="1">
            <a:off x="7615132" y="2956361"/>
            <a:ext cx="151747" cy="173427"/>
          </a:xfrm>
          <a:prstGeom prst="line">
            <a:avLst/>
          </a:prstGeom>
        </p:spPr>
        <p:style>
          <a:lnRef idx="2">
            <a:schemeClr val="dk1"/>
          </a:lnRef>
          <a:fillRef idx="0">
            <a:schemeClr val="dk1"/>
          </a:fillRef>
          <a:effectRef idx="1">
            <a:schemeClr val="dk1"/>
          </a:effectRef>
          <a:fontRef idx="minor">
            <a:schemeClr val="tx1"/>
          </a:fontRef>
        </p:style>
      </p:cxnSp>
      <p:sp>
        <p:nvSpPr>
          <p:cNvPr id="933" name="Google Shape;868;p37">
            <a:extLst>
              <a:ext uri="{FF2B5EF4-FFF2-40B4-BE49-F238E27FC236}">
                <a16:creationId xmlns:a16="http://schemas.microsoft.com/office/drawing/2014/main" id="{40CB0BCA-5308-0C04-E3DE-CB4F183254A1}"/>
              </a:ext>
            </a:extLst>
          </p:cNvPr>
          <p:cNvSpPr txBox="1">
            <a:spLocks/>
          </p:cNvSpPr>
          <p:nvPr/>
        </p:nvSpPr>
        <p:spPr>
          <a:xfrm>
            <a:off x="5009214"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4" name="Google Shape;868;p37">
            <a:extLst>
              <a:ext uri="{FF2B5EF4-FFF2-40B4-BE49-F238E27FC236}">
                <a16:creationId xmlns:a16="http://schemas.microsoft.com/office/drawing/2014/main" id="{F196CCB2-3A84-5149-838C-B859FA5AB263}"/>
              </a:ext>
            </a:extLst>
          </p:cNvPr>
          <p:cNvSpPr txBox="1">
            <a:spLocks/>
          </p:cNvSpPr>
          <p:nvPr/>
        </p:nvSpPr>
        <p:spPr>
          <a:xfrm>
            <a:off x="5829801"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5" name="Google Shape;868;p37">
            <a:extLst>
              <a:ext uri="{FF2B5EF4-FFF2-40B4-BE49-F238E27FC236}">
                <a16:creationId xmlns:a16="http://schemas.microsoft.com/office/drawing/2014/main" id="{1C304B96-E2C8-BBAA-A550-2E67134CD0B5}"/>
              </a:ext>
            </a:extLst>
          </p:cNvPr>
          <p:cNvSpPr txBox="1">
            <a:spLocks/>
          </p:cNvSpPr>
          <p:nvPr/>
        </p:nvSpPr>
        <p:spPr>
          <a:xfrm>
            <a:off x="7415981" y="312978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6" name="Google Shape;868;p37">
            <a:extLst>
              <a:ext uri="{FF2B5EF4-FFF2-40B4-BE49-F238E27FC236}">
                <a16:creationId xmlns:a16="http://schemas.microsoft.com/office/drawing/2014/main" id="{FD2B9EE8-2ECB-1DCD-BDF6-B84BBCB5406B}"/>
              </a:ext>
            </a:extLst>
          </p:cNvPr>
          <p:cNvSpPr txBox="1">
            <a:spLocks/>
          </p:cNvSpPr>
          <p:nvPr/>
        </p:nvSpPr>
        <p:spPr>
          <a:xfrm>
            <a:off x="6488135" y="31564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7" name="Google Shape;868;p37">
            <a:extLst>
              <a:ext uri="{FF2B5EF4-FFF2-40B4-BE49-F238E27FC236}">
                <a16:creationId xmlns:a16="http://schemas.microsoft.com/office/drawing/2014/main" id="{ECBEB10F-1939-643A-CAC3-E6D648E837A5}"/>
              </a:ext>
            </a:extLst>
          </p:cNvPr>
          <p:cNvSpPr txBox="1">
            <a:spLocks/>
          </p:cNvSpPr>
          <p:nvPr/>
        </p:nvSpPr>
        <p:spPr>
          <a:xfrm>
            <a:off x="8206205" y="313383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8" name="Flowchart: Connector 937">
            <a:extLst>
              <a:ext uri="{FF2B5EF4-FFF2-40B4-BE49-F238E27FC236}">
                <a16:creationId xmlns:a16="http://schemas.microsoft.com/office/drawing/2014/main" id="{D792FD35-095D-E82E-EDDB-2A7A0F4726DA}"/>
              </a:ext>
            </a:extLst>
          </p:cNvPr>
          <p:cNvSpPr/>
          <p:nvPr/>
        </p:nvSpPr>
        <p:spPr>
          <a:xfrm>
            <a:off x="7696376" y="25554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2" name="Google Shape;868;p37">
            <a:extLst>
              <a:ext uri="{FF2B5EF4-FFF2-40B4-BE49-F238E27FC236}">
                <a16:creationId xmlns:a16="http://schemas.microsoft.com/office/drawing/2014/main" id="{B22AA3BF-BF4B-15E6-9084-DA7A64A35304}"/>
              </a:ext>
            </a:extLst>
          </p:cNvPr>
          <p:cNvSpPr txBox="1">
            <a:spLocks/>
          </p:cNvSpPr>
          <p:nvPr/>
        </p:nvSpPr>
        <p:spPr>
          <a:xfrm>
            <a:off x="4572001" y="599103"/>
            <a:ext cx="4267198" cy="539656"/>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973" name="Google Shape;868;p37">
            <a:extLst>
              <a:ext uri="{FF2B5EF4-FFF2-40B4-BE49-F238E27FC236}">
                <a16:creationId xmlns:a16="http://schemas.microsoft.com/office/drawing/2014/main" id="{DCC2585A-1C77-1938-9FEB-7C17AF987597}"/>
              </a:ext>
            </a:extLst>
          </p:cNvPr>
          <p:cNvSpPr txBox="1">
            <a:spLocks/>
          </p:cNvSpPr>
          <p:nvPr/>
        </p:nvSpPr>
        <p:spPr>
          <a:xfrm>
            <a:off x="-4792736" y="610164"/>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974" name="Google Shape;868;p37">
            <a:extLst>
              <a:ext uri="{FF2B5EF4-FFF2-40B4-BE49-F238E27FC236}">
                <a16:creationId xmlns:a16="http://schemas.microsoft.com/office/drawing/2014/main" id="{44CFA432-B40D-D40B-93DA-DAC178547ADA}"/>
              </a:ext>
            </a:extLst>
          </p:cNvPr>
          <p:cNvSpPr txBox="1">
            <a:spLocks/>
          </p:cNvSpPr>
          <p:nvPr/>
        </p:nvSpPr>
        <p:spPr>
          <a:xfrm>
            <a:off x="9723300" y="562516"/>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Tree>
    <p:extLst>
      <p:ext uri="{BB962C8B-B14F-4D97-AF65-F5344CB8AC3E}">
        <p14:creationId xmlns:p14="http://schemas.microsoft.com/office/powerpoint/2010/main" val="25988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41</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5516577" y="219020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665162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761715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591122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707944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5911220" y="2591139"/>
            <a:ext cx="175668" cy="326076"/>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690223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5239284" y="2591139"/>
            <a:ext cx="345003" cy="335194"/>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804902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7271134" y="2535171"/>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7441343" y="3252147"/>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6902238" y="3252147"/>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022523" y="29263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5870127" y="291721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7418003" y="35234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6685477" y="35131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829331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7030422" y="285121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5714628" y="4190527"/>
            <a:ext cx="1874002"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
        <p:nvSpPr>
          <p:cNvPr id="5" name="Google Shape;868;p37">
            <a:extLst>
              <a:ext uri="{FF2B5EF4-FFF2-40B4-BE49-F238E27FC236}">
                <a16:creationId xmlns:a16="http://schemas.microsoft.com/office/drawing/2014/main" id="{20E7BA74-5660-A63E-9375-3B220A9FB8C7}"/>
              </a:ext>
            </a:extLst>
          </p:cNvPr>
          <p:cNvSpPr txBox="1">
            <a:spLocks/>
          </p:cNvSpPr>
          <p:nvPr/>
        </p:nvSpPr>
        <p:spPr>
          <a:xfrm>
            <a:off x="304801"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6" name="Google Shape;868;p37">
            <a:extLst>
              <a:ext uri="{FF2B5EF4-FFF2-40B4-BE49-F238E27FC236}">
                <a16:creationId xmlns:a16="http://schemas.microsoft.com/office/drawing/2014/main" id="{845E593A-E769-E02F-5399-E6AF5A8F031C}"/>
              </a:ext>
            </a:extLst>
          </p:cNvPr>
          <p:cNvSpPr txBox="1">
            <a:spLocks/>
          </p:cNvSpPr>
          <p:nvPr/>
        </p:nvSpPr>
        <p:spPr>
          <a:xfrm>
            <a:off x="4572000" y="599102"/>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
        <p:nvSpPr>
          <p:cNvPr id="31" name="Google Shape;868;p37">
            <a:extLst>
              <a:ext uri="{FF2B5EF4-FFF2-40B4-BE49-F238E27FC236}">
                <a16:creationId xmlns:a16="http://schemas.microsoft.com/office/drawing/2014/main" id="{7C67BF80-766E-612E-186E-A902B875142D}"/>
              </a:ext>
            </a:extLst>
          </p:cNvPr>
          <p:cNvSpPr txBox="1">
            <a:spLocks/>
          </p:cNvSpPr>
          <p:nvPr/>
        </p:nvSpPr>
        <p:spPr>
          <a:xfrm>
            <a:off x="1428372" y="4154068"/>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1345" name="Flowchart: Connector 1344">
            <a:extLst>
              <a:ext uri="{FF2B5EF4-FFF2-40B4-BE49-F238E27FC236}">
                <a16:creationId xmlns:a16="http://schemas.microsoft.com/office/drawing/2014/main" id="{B20CD6DC-3997-C966-BD91-CF2474220846}"/>
              </a:ext>
            </a:extLst>
          </p:cNvPr>
          <p:cNvSpPr/>
          <p:nvPr/>
        </p:nvSpPr>
        <p:spPr>
          <a:xfrm>
            <a:off x="1314446" y="216643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346" name="Flowchart: Connector 1345">
            <a:extLst>
              <a:ext uri="{FF2B5EF4-FFF2-40B4-BE49-F238E27FC236}">
                <a16:creationId xmlns:a16="http://schemas.microsoft.com/office/drawing/2014/main" id="{3C113139-4746-55E2-8D2F-29BEE9885097}"/>
              </a:ext>
            </a:extLst>
          </p:cNvPr>
          <p:cNvSpPr/>
          <p:nvPr/>
        </p:nvSpPr>
        <p:spPr>
          <a:xfrm>
            <a:off x="2273731" y="1670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47" name="Flowchart: Connector 1346">
            <a:extLst>
              <a:ext uri="{FF2B5EF4-FFF2-40B4-BE49-F238E27FC236}">
                <a16:creationId xmlns:a16="http://schemas.microsoft.com/office/drawing/2014/main" id="{71A3E7A6-1112-A907-66BC-83B1F3F4E438}"/>
              </a:ext>
            </a:extLst>
          </p:cNvPr>
          <p:cNvSpPr/>
          <p:nvPr/>
        </p:nvSpPr>
        <p:spPr>
          <a:xfrm>
            <a:off x="3079544" y="215074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368" name="Straight Connector 1367">
            <a:extLst>
              <a:ext uri="{FF2B5EF4-FFF2-40B4-BE49-F238E27FC236}">
                <a16:creationId xmlns:a16="http://schemas.microsoft.com/office/drawing/2014/main" id="{12036F1A-B4D2-FC9E-C682-7871A8C69F4E}"/>
              </a:ext>
            </a:extLst>
          </p:cNvPr>
          <p:cNvCxnSpPr>
            <a:cxnSpLocks/>
            <a:stCxn id="1346" idx="3"/>
            <a:endCxn id="1345" idx="7"/>
          </p:cNvCxnSpPr>
          <p:nvPr/>
        </p:nvCxnSpPr>
        <p:spPr>
          <a:xfrm flipH="1">
            <a:off x="1709089" y="2066266"/>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369" name="Straight Connector 1368">
            <a:extLst>
              <a:ext uri="{FF2B5EF4-FFF2-40B4-BE49-F238E27FC236}">
                <a16:creationId xmlns:a16="http://schemas.microsoft.com/office/drawing/2014/main" id="{3154D100-77E2-A1C3-1F7E-E37C6197F2DE}"/>
              </a:ext>
            </a:extLst>
          </p:cNvPr>
          <p:cNvCxnSpPr>
            <a:cxnSpLocks/>
            <a:stCxn id="1346" idx="5"/>
            <a:endCxn id="1347" idx="1"/>
          </p:cNvCxnSpPr>
          <p:nvPr/>
        </p:nvCxnSpPr>
        <p:spPr>
          <a:xfrm>
            <a:off x="2701547" y="2066266"/>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70" name="Straight Connector 1369">
            <a:extLst>
              <a:ext uri="{FF2B5EF4-FFF2-40B4-BE49-F238E27FC236}">
                <a16:creationId xmlns:a16="http://schemas.microsoft.com/office/drawing/2014/main" id="{272A0149-B58F-7E52-6BFF-7D4ACE25F967}"/>
              </a:ext>
            </a:extLst>
          </p:cNvPr>
          <p:cNvCxnSpPr>
            <a:cxnSpLocks/>
            <a:stCxn id="1121" idx="0"/>
            <a:endCxn id="1345" idx="5"/>
          </p:cNvCxnSpPr>
          <p:nvPr/>
        </p:nvCxnSpPr>
        <p:spPr>
          <a:xfrm flipH="1" flipV="1">
            <a:off x="1709089" y="2567375"/>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371" name="Straight Connector 1370">
            <a:extLst>
              <a:ext uri="{FF2B5EF4-FFF2-40B4-BE49-F238E27FC236}">
                <a16:creationId xmlns:a16="http://schemas.microsoft.com/office/drawing/2014/main" id="{77E96976-665F-FC28-FBE7-22347A356703}"/>
              </a:ext>
            </a:extLst>
          </p:cNvPr>
          <p:cNvCxnSpPr>
            <a:cxnSpLocks/>
            <a:stCxn id="1346" idx="0"/>
          </p:cNvCxnSpPr>
          <p:nvPr/>
        </p:nvCxnSpPr>
        <p:spPr>
          <a:xfrm flipV="1">
            <a:off x="2524340" y="1323876"/>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72" name="Straight Connector 1371">
            <a:extLst>
              <a:ext uri="{FF2B5EF4-FFF2-40B4-BE49-F238E27FC236}">
                <a16:creationId xmlns:a16="http://schemas.microsoft.com/office/drawing/2014/main" id="{BEE2DF04-1A2E-79B7-5961-D2777D470612}"/>
              </a:ext>
            </a:extLst>
          </p:cNvPr>
          <p:cNvCxnSpPr>
            <a:cxnSpLocks/>
            <a:stCxn id="1345" idx="3"/>
            <a:endCxn id="1128" idx="0"/>
          </p:cNvCxnSpPr>
          <p:nvPr/>
        </p:nvCxnSpPr>
        <p:spPr>
          <a:xfrm flipH="1">
            <a:off x="1039278" y="2567375"/>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373" name="Straight Connector 1372">
            <a:extLst>
              <a:ext uri="{FF2B5EF4-FFF2-40B4-BE49-F238E27FC236}">
                <a16:creationId xmlns:a16="http://schemas.microsoft.com/office/drawing/2014/main" id="{8B07E1CF-4822-5F86-76B8-D9B3C0797DD6}"/>
              </a:ext>
            </a:extLst>
          </p:cNvPr>
          <p:cNvCxnSpPr>
            <a:cxnSpLocks/>
            <a:stCxn id="1347" idx="5"/>
            <a:endCxn id="1127" idx="0"/>
          </p:cNvCxnSpPr>
          <p:nvPr/>
        </p:nvCxnSpPr>
        <p:spPr>
          <a:xfrm>
            <a:off x="3511415" y="2551683"/>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374" name="Straight Connector 1373">
            <a:extLst>
              <a:ext uri="{FF2B5EF4-FFF2-40B4-BE49-F238E27FC236}">
                <a16:creationId xmlns:a16="http://schemas.microsoft.com/office/drawing/2014/main" id="{BC9D4230-958E-2BE0-C8F5-2F7EE430DD6A}"/>
              </a:ext>
            </a:extLst>
          </p:cNvPr>
          <p:cNvCxnSpPr>
            <a:cxnSpLocks/>
            <a:stCxn id="1347" idx="3"/>
            <a:endCxn id="1126" idx="0"/>
          </p:cNvCxnSpPr>
          <p:nvPr/>
        </p:nvCxnSpPr>
        <p:spPr>
          <a:xfrm flipH="1">
            <a:off x="2939779" y="2551683"/>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375" name="Straight Connector 1374">
            <a:extLst>
              <a:ext uri="{FF2B5EF4-FFF2-40B4-BE49-F238E27FC236}">
                <a16:creationId xmlns:a16="http://schemas.microsoft.com/office/drawing/2014/main" id="{A86F58F1-8EFE-6972-F1DE-CBDB45F3B02E}"/>
              </a:ext>
            </a:extLst>
          </p:cNvPr>
          <p:cNvCxnSpPr>
            <a:cxnSpLocks/>
            <a:stCxn id="1121" idx="5"/>
            <a:endCxn id="1125" idx="0"/>
          </p:cNvCxnSpPr>
          <p:nvPr/>
        </p:nvCxnSpPr>
        <p:spPr>
          <a:xfrm>
            <a:off x="2081874" y="3221848"/>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C1F5CD75-8A70-547E-CEC3-81287E2D9F0A}"/>
              </a:ext>
            </a:extLst>
          </p:cNvPr>
          <p:cNvCxnSpPr>
            <a:cxnSpLocks/>
            <a:stCxn id="1121" idx="3"/>
            <a:endCxn id="1124" idx="0"/>
          </p:cNvCxnSpPr>
          <p:nvPr/>
        </p:nvCxnSpPr>
        <p:spPr>
          <a:xfrm flipH="1">
            <a:off x="1426843" y="3221848"/>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1" name="Flowchart: Connector 1120">
            <a:extLst>
              <a:ext uri="{FF2B5EF4-FFF2-40B4-BE49-F238E27FC236}">
                <a16:creationId xmlns:a16="http://schemas.microsoft.com/office/drawing/2014/main" id="{CAB7B9AA-9A4B-4073-E2EF-BBB9DB16EED0}"/>
              </a:ext>
            </a:extLst>
          </p:cNvPr>
          <p:cNvSpPr/>
          <p:nvPr/>
        </p:nvSpPr>
        <p:spPr>
          <a:xfrm>
            <a:off x="1670953" y="282091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4" name="Google Shape;868;p37">
            <a:extLst>
              <a:ext uri="{FF2B5EF4-FFF2-40B4-BE49-F238E27FC236}">
                <a16:creationId xmlns:a16="http://schemas.microsoft.com/office/drawing/2014/main" id="{D8FC1037-A6F2-50AB-D045-355A7C465EFE}"/>
              </a:ext>
            </a:extLst>
          </p:cNvPr>
          <p:cNvSpPr txBox="1">
            <a:spLocks/>
          </p:cNvSpPr>
          <p:nvPr/>
        </p:nvSpPr>
        <p:spPr>
          <a:xfrm>
            <a:off x="1210082" y="352341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5" name="Google Shape;868;p37">
            <a:extLst>
              <a:ext uri="{FF2B5EF4-FFF2-40B4-BE49-F238E27FC236}">
                <a16:creationId xmlns:a16="http://schemas.microsoft.com/office/drawing/2014/main" id="{0AB55D2C-25E4-ADCB-6D76-5697F48825F5}"/>
              </a:ext>
            </a:extLst>
          </p:cNvPr>
          <p:cNvSpPr txBox="1">
            <a:spLocks/>
          </p:cNvSpPr>
          <p:nvPr/>
        </p:nvSpPr>
        <p:spPr>
          <a:xfrm>
            <a:off x="2273731" y="351315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9EAC3313-EA56-2AA4-9816-66DD816B1FC3}"/>
              </a:ext>
            </a:extLst>
          </p:cNvPr>
          <p:cNvSpPr txBox="1">
            <a:spLocks/>
          </p:cNvSpPr>
          <p:nvPr/>
        </p:nvSpPr>
        <p:spPr>
          <a:xfrm>
            <a:off x="2723018" y="28459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7" name="Google Shape;868;p37">
            <a:extLst>
              <a:ext uri="{FF2B5EF4-FFF2-40B4-BE49-F238E27FC236}">
                <a16:creationId xmlns:a16="http://schemas.microsoft.com/office/drawing/2014/main" id="{DFD23FCD-093B-FC11-91C5-A1676E078DE8}"/>
              </a:ext>
            </a:extLst>
          </p:cNvPr>
          <p:cNvSpPr txBox="1">
            <a:spLocks/>
          </p:cNvSpPr>
          <p:nvPr/>
        </p:nvSpPr>
        <p:spPr>
          <a:xfrm>
            <a:off x="3518046" y="2853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8" name="Google Shape;868;p37">
            <a:extLst>
              <a:ext uri="{FF2B5EF4-FFF2-40B4-BE49-F238E27FC236}">
                <a16:creationId xmlns:a16="http://schemas.microsoft.com/office/drawing/2014/main" id="{9DA89674-55FE-7500-F372-3797924365E4}"/>
              </a:ext>
            </a:extLst>
          </p:cNvPr>
          <p:cNvSpPr txBox="1">
            <a:spLocks/>
          </p:cNvSpPr>
          <p:nvPr/>
        </p:nvSpPr>
        <p:spPr>
          <a:xfrm>
            <a:off x="822517" y="287761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4" name="Google Shape;868;p37">
            <a:extLst>
              <a:ext uri="{FF2B5EF4-FFF2-40B4-BE49-F238E27FC236}">
                <a16:creationId xmlns:a16="http://schemas.microsoft.com/office/drawing/2014/main" id="{6F7AFCAA-6824-3940-161F-5B228599177A}"/>
              </a:ext>
            </a:extLst>
          </p:cNvPr>
          <p:cNvSpPr txBox="1">
            <a:spLocks noGrp="1"/>
          </p:cNvSpPr>
          <p:nvPr>
            <p:ph type="subTitle" idx="1"/>
          </p:nvPr>
        </p:nvSpPr>
        <p:spPr>
          <a:xfrm>
            <a:off x="-4826472" y="6237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15" name="Google Shape;868;p37">
            <a:extLst>
              <a:ext uri="{FF2B5EF4-FFF2-40B4-BE49-F238E27FC236}">
                <a16:creationId xmlns:a16="http://schemas.microsoft.com/office/drawing/2014/main" id="{A3B4518F-D56E-8789-00E8-CA06D6F537CA}"/>
              </a:ext>
            </a:extLst>
          </p:cNvPr>
          <p:cNvSpPr txBox="1">
            <a:spLocks/>
          </p:cNvSpPr>
          <p:nvPr/>
        </p:nvSpPr>
        <p:spPr>
          <a:xfrm>
            <a:off x="10428835" y="564396"/>
            <a:ext cx="4267198" cy="55701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308091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3933763"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2" name="Google Shape;868;p37">
            <a:extLst>
              <a:ext uri="{FF2B5EF4-FFF2-40B4-BE49-F238E27FC236}">
                <a16:creationId xmlns:a16="http://schemas.microsoft.com/office/drawing/2014/main" id="{DC9CCD42-5506-E4C3-C370-33C05B3D5934}"/>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416144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46</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5325884" y="30855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6909224" y="193480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7715037" y="241543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6167620" y="2330951"/>
            <a:ext cx="815006" cy="15017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7337040" y="233095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5720527" y="3486533"/>
            <a:ext cx="341809" cy="30156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7159833" y="158856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5094165" y="3486533"/>
            <a:ext cx="299429" cy="28919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8146908" y="281636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7575272" y="281636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6337829" y="2882061"/>
            <a:ext cx="342267" cy="242868"/>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5557061" y="2882061"/>
            <a:ext cx="440350" cy="203536"/>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5926908" y="2481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5845575" y="378809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6480945" y="312492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7358511" y="31106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8153539" y="31183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4877404" y="377572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Left Left case và áp dụng xử lý tương tự đã nêu ở trường hợp này.</a:t>
            </a:r>
          </a:p>
        </p:txBody>
      </p:sp>
      <p:sp>
        <p:nvSpPr>
          <p:cNvPr id="874" name="Google Shape;868;p37">
            <a:extLst>
              <a:ext uri="{FF2B5EF4-FFF2-40B4-BE49-F238E27FC236}">
                <a16:creationId xmlns:a16="http://schemas.microsoft.com/office/drawing/2014/main" id="{0F9B43E7-BA67-6F61-E0B5-01ED6EEA03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62878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47</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562710" y="2582202"/>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1258633" y="201712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1988816"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957353" y="2413269"/>
            <a:ext cx="374682" cy="23772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1686449" y="2413269"/>
            <a:ext cx="376464" cy="237723"/>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957353" y="2983138"/>
            <a:ext cx="203618" cy="23772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1509242" y="1670879"/>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427556" y="2983138"/>
            <a:ext cx="202864" cy="29423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2420687" y="2983138"/>
            <a:ext cx="203310" cy="249664"/>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1916614" y="2983138"/>
            <a:ext cx="146299" cy="24380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331180" y="3621797"/>
            <a:ext cx="211983" cy="24704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740592" y="3621797"/>
            <a:ext cx="250170" cy="247042"/>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920259" y="32208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523831"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1344012" y="386883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1699853"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2407236" y="323280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210795"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2787247" y="2402616"/>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3382693" y="3180465"/>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4309914" y="193849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4920027" y="2539148"/>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4069202" y="2334647"/>
            <a:ext cx="314114" cy="21331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4737730" y="2334647"/>
            <a:ext cx="256394" cy="2732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3777336" y="3581401"/>
            <a:ext cx="239464" cy="3219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4560523" y="159225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3285249" y="3581401"/>
            <a:ext cx="165154" cy="32199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5351898" y="2940084"/>
            <a:ext cx="173610" cy="28686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4949134" y="2940084"/>
            <a:ext cx="44990" cy="29033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4239411" y="2948901"/>
            <a:ext cx="139246" cy="268612"/>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3613870" y="2948901"/>
            <a:ext cx="285123" cy="231564"/>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3828490" y="2547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3800039"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4179506"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4732373" y="32304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5308747"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3068488"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5" name="Flowchart: Connector 894">
            <a:extLst>
              <a:ext uri="{FF2B5EF4-FFF2-40B4-BE49-F238E27FC236}">
                <a16:creationId xmlns:a16="http://schemas.microsoft.com/office/drawing/2014/main" id="{EB8E803A-CF6A-D8F3-77EA-0F44F6F0757E}"/>
              </a:ext>
            </a:extLst>
          </p:cNvPr>
          <p:cNvSpPr/>
          <p:nvPr/>
        </p:nvSpPr>
        <p:spPr>
          <a:xfrm>
            <a:off x="7162787" y="190019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X</a:t>
            </a:r>
          </a:p>
        </p:txBody>
      </p:sp>
      <p:sp>
        <p:nvSpPr>
          <p:cNvPr id="1152" name="Flowchart: Connector 1151">
            <a:extLst>
              <a:ext uri="{FF2B5EF4-FFF2-40B4-BE49-F238E27FC236}">
                <a16:creationId xmlns:a16="http://schemas.microsoft.com/office/drawing/2014/main" id="{66C86E5D-F29B-4813-563B-35B338026B3A}"/>
              </a:ext>
            </a:extLst>
          </p:cNvPr>
          <p:cNvSpPr/>
          <p:nvPr/>
        </p:nvSpPr>
        <p:spPr>
          <a:xfrm>
            <a:off x="7730661" y="2484783"/>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53" name="Flowchart: Connector 1152">
            <a:extLst>
              <a:ext uri="{FF2B5EF4-FFF2-40B4-BE49-F238E27FC236}">
                <a16:creationId xmlns:a16="http://schemas.microsoft.com/office/drawing/2014/main" id="{7371734D-91F1-685A-C8DC-0D9ECA051104}"/>
              </a:ext>
            </a:extLst>
          </p:cNvPr>
          <p:cNvSpPr/>
          <p:nvPr/>
        </p:nvSpPr>
        <p:spPr>
          <a:xfrm>
            <a:off x="8177661" y="324745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54" name="Straight Connector 1153">
            <a:extLst>
              <a:ext uri="{FF2B5EF4-FFF2-40B4-BE49-F238E27FC236}">
                <a16:creationId xmlns:a16="http://schemas.microsoft.com/office/drawing/2014/main" id="{CDA0000F-6644-96A4-1DE5-24E435695A16}"/>
              </a:ext>
            </a:extLst>
          </p:cNvPr>
          <p:cNvCxnSpPr>
            <a:cxnSpLocks/>
            <a:stCxn id="1152" idx="1"/>
            <a:endCxn id="895" idx="5"/>
          </p:cNvCxnSpPr>
          <p:nvPr/>
        </p:nvCxnSpPr>
        <p:spPr>
          <a:xfrm flipH="1" flipV="1">
            <a:off x="7557430" y="2301134"/>
            <a:ext cx="246633" cy="251618"/>
          </a:xfrm>
          <a:prstGeom prst="line">
            <a:avLst/>
          </a:prstGeom>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id="{1334F5BC-8EF5-5250-CC3C-8EDB7D7CE205}"/>
              </a:ext>
            </a:extLst>
          </p:cNvPr>
          <p:cNvCxnSpPr>
            <a:cxnSpLocks/>
            <a:stCxn id="1152" idx="5"/>
            <a:endCxn id="1153" idx="1"/>
          </p:cNvCxnSpPr>
          <p:nvPr/>
        </p:nvCxnSpPr>
        <p:spPr>
          <a:xfrm>
            <a:off x="8158477" y="2880932"/>
            <a:ext cx="92586" cy="434493"/>
          </a:xfrm>
          <a:prstGeom prst="line">
            <a:avLst/>
          </a:prstGeom>
        </p:spPr>
        <p:style>
          <a:lnRef idx="2">
            <a:schemeClr val="dk1"/>
          </a:lnRef>
          <a:fillRef idx="0">
            <a:schemeClr val="dk1"/>
          </a:fillRef>
          <a:effectRef idx="1">
            <a:schemeClr val="dk1"/>
          </a:effectRef>
          <a:fontRef idx="minor">
            <a:schemeClr val="tx1"/>
          </a:fontRef>
        </p:style>
      </p:cxnSp>
      <p:cxnSp>
        <p:nvCxnSpPr>
          <p:cNvPr id="1156" name="Straight Connector 1155">
            <a:extLst>
              <a:ext uri="{FF2B5EF4-FFF2-40B4-BE49-F238E27FC236}">
                <a16:creationId xmlns:a16="http://schemas.microsoft.com/office/drawing/2014/main" id="{BA4C635C-0707-3005-0DF6-586ABB509F53}"/>
              </a:ext>
            </a:extLst>
          </p:cNvPr>
          <p:cNvCxnSpPr>
            <a:cxnSpLocks/>
            <a:stCxn id="1166" idx="0"/>
            <a:endCxn id="1152" idx="3"/>
          </p:cNvCxnSpPr>
          <p:nvPr/>
        </p:nvCxnSpPr>
        <p:spPr>
          <a:xfrm flipV="1">
            <a:off x="7684833" y="2880932"/>
            <a:ext cx="119230" cy="336581"/>
          </a:xfrm>
          <a:prstGeom prst="line">
            <a:avLst/>
          </a:prstGeom>
        </p:spPr>
        <p:style>
          <a:lnRef idx="2">
            <a:schemeClr val="dk1"/>
          </a:lnRef>
          <a:fillRef idx="0">
            <a:schemeClr val="dk1"/>
          </a:fillRef>
          <a:effectRef idx="1">
            <a:schemeClr val="dk1"/>
          </a:effectRef>
          <a:fontRef idx="minor">
            <a:schemeClr val="tx1"/>
          </a:fontRef>
        </p:style>
      </p:cxnSp>
      <p:cxnSp>
        <p:nvCxnSpPr>
          <p:cNvPr id="1157" name="Straight Connector 1156">
            <a:extLst>
              <a:ext uri="{FF2B5EF4-FFF2-40B4-BE49-F238E27FC236}">
                <a16:creationId xmlns:a16="http://schemas.microsoft.com/office/drawing/2014/main" id="{7CF91733-E7AC-06F6-2E84-83AB1B603131}"/>
              </a:ext>
            </a:extLst>
          </p:cNvPr>
          <p:cNvCxnSpPr>
            <a:cxnSpLocks/>
            <a:stCxn id="895" idx="0"/>
          </p:cNvCxnSpPr>
          <p:nvPr/>
        </p:nvCxnSpPr>
        <p:spPr>
          <a:xfrm flipH="1" flipV="1">
            <a:off x="7393963" y="1610177"/>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1158" name="Straight Connector 1157">
            <a:extLst>
              <a:ext uri="{FF2B5EF4-FFF2-40B4-BE49-F238E27FC236}">
                <a16:creationId xmlns:a16="http://schemas.microsoft.com/office/drawing/2014/main" id="{D30C9FDD-0618-8358-9470-2B3D0A790678}"/>
              </a:ext>
            </a:extLst>
          </p:cNvPr>
          <p:cNvCxnSpPr>
            <a:cxnSpLocks/>
            <a:stCxn id="895" idx="3"/>
            <a:endCxn id="1163" idx="0"/>
          </p:cNvCxnSpPr>
          <p:nvPr/>
        </p:nvCxnSpPr>
        <p:spPr>
          <a:xfrm flipH="1">
            <a:off x="6733464" y="2301134"/>
            <a:ext cx="497033" cy="210831"/>
          </a:xfrm>
          <a:prstGeom prst="line">
            <a:avLst/>
          </a:prstGeom>
        </p:spPr>
        <p:style>
          <a:lnRef idx="2">
            <a:schemeClr val="dk1"/>
          </a:lnRef>
          <a:fillRef idx="0">
            <a:schemeClr val="dk1"/>
          </a:fillRef>
          <a:effectRef idx="1">
            <a:schemeClr val="dk1"/>
          </a:effectRef>
          <a:fontRef idx="minor">
            <a:schemeClr val="tx1"/>
          </a:fontRef>
        </p:style>
      </p:cxnSp>
      <p:cxnSp>
        <p:nvCxnSpPr>
          <p:cNvPr id="1159" name="Straight Connector 1158">
            <a:extLst>
              <a:ext uri="{FF2B5EF4-FFF2-40B4-BE49-F238E27FC236}">
                <a16:creationId xmlns:a16="http://schemas.microsoft.com/office/drawing/2014/main" id="{C033D00A-0771-C269-19D8-C9C4CE2B99C1}"/>
              </a:ext>
            </a:extLst>
          </p:cNvPr>
          <p:cNvCxnSpPr>
            <a:cxnSpLocks/>
            <a:stCxn id="1153" idx="5"/>
            <a:endCxn id="1168" idx="0"/>
          </p:cNvCxnSpPr>
          <p:nvPr/>
        </p:nvCxnSpPr>
        <p:spPr>
          <a:xfrm>
            <a:off x="8605477" y="3643605"/>
            <a:ext cx="198160" cy="225234"/>
          </a:xfrm>
          <a:prstGeom prst="line">
            <a:avLst/>
          </a:prstGeom>
        </p:spPr>
        <p:style>
          <a:lnRef idx="2">
            <a:schemeClr val="dk1"/>
          </a:lnRef>
          <a:fillRef idx="0">
            <a:schemeClr val="dk1"/>
          </a:fillRef>
          <a:effectRef idx="1">
            <a:schemeClr val="dk1"/>
          </a:effectRef>
          <a:fontRef idx="minor">
            <a:schemeClr val="tx1"/>
          </a:fontRef>
        </p:style>
      </p:cxnSp>
      <p:cxnSp>
        <p:nvCxnSpPr>
          <p:cNvPr id="1160" name="Straight Connector 1159">
            <a:extLst>
              <a:ext uri="{FF2B5EF4-FFF2-40B4-BE49-F238E27FC236}">
                <a16:creationId xmlns:a16="http://schemas.microsoft.com/office/drawing/2014/main" id="{C53DB5EC-D87B-580A-3734-9E6D076BBBA5}"/>
              </a:ext>
            </a:extLst>
          </p:cNvPr>
          <p:cNvCxnSpPr>
            <a:cxnSpLocks/>
            <a:stCxn id="1153" idx="3"/>
            <a:endCxn id="1167" idx="0"/>
          </p:cNvCxnSpPr>
          <p:nvPr/>
        </p:nvCxnSpPr>
        <p:spPr>
          <a:xfrm flipH="1">
            <a:off x="7981270" y="3643605"/>
            <a:ext cx="269793" cy="228072"/>
          </a:xfrm>
          <a:prstGeom prst="line">
            <a:avLst/>
          </a:prstGeom>
        </p:spPr>
        <p:style>
          <a:lnRef idx="2">
            <a:schemeClr val="dk1"/>
          </a:lnRef>
          <a:fillRef idx="0">
            <a:schemeClr val="dk1"/>
          </a:fillRef>
          <a:effectRef idx="1">
            <a:schemeClr val="dk1"/>
          </a:effectRef>
          <a:fontRef idx="minor">
            <a:schemeClr val="tx1"/>
          </a:fontRef>
        </p:style>
      </p:cxnSp>
      <p:cxnSp>
        <p:nvCxnSpPr>
          <p:cNvPr id="1161" name="Straight Connector 1160">
            <a:extLst>
              <a:ext uri="{FF2B5EF4-FFF2-40B4-BE49-F238E27FC236}">
                <a16:creationId xmlns:a16="http://schemas.microsoft.com/office/drawing/2014/main" id="{8BF17414-D6A4-E46A-833C-DC9BC55F454D}"/>
              </a:ext>
            </a:extLst>
          </p:cNvPr>
          <p:cNvCxnSpPr>
            <a:cxnSpLocks/>
            <a:stCxn id="1163" idx="5"/>
            <a:endCxn id="1165" idx="0"/>
          </p:cNvCxnSpPr>
          <p:nvPr/>
        </p:nvCxnSpPr>
        <p:spPr>
          <a:xfrm>
            <a:off x="6903673" y="2912901"/>
            <a:ext cx="142200" cy="323599"/>
          </a:xfrm>
          <a:prstGeom prst="line">
            <a:avLst/>
          </a:prstGeom>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id="{17B134D8-9067-6CC3-5C30-AC341F1C3234}"/>
              </a:ext>
            </a:extLst>
          </p:cNvPr>
          <p:cNvCxnSpPr>
            <a:cxnSpLocks/>
            <a:stCxn id="1163" idx="3"/>
            <a:endCxn id="1164" idx="0"/>
          </p:cNvCxnSpPr>
          <p:nvPr/>
        </p:nvCxnSpPr>
        <p:spPr>
          <a:xfrm flipH="1">
            <a:off x="6414130" y="2912901"/>
            <a:ext cx="149125" cy="314045"/>
          </a:xfrm>
          <a:prstGeom prst="line">
            <a:avLst/>
          </a:prstGeom>
        </p:spPr>
        <p:style>
          <a:lnRef idx="2">
            <a:schemeClr val="dk1"/>
          </a:lnRef>
          <a:fillRef idx="0">
            <a:schemeClr val="dk1"/>
          </a:fillRef>
          <a:effectRef idx="1">
            <a:schemeClr val="dk1"/>
          </a:effectRef>
          <a:fontRef idx="minor">
            <a:schemeClr val="tx1"/>
          </a:fontRef>
        </p:style>
      </p:cxnSp>
      <p:sp>
        <p:nvSpPr>
          <p:cNvPr id="1163" name="Flowchart: Connector 1162">
            <a:extLst>
              <a:ext uri="{FF2B5EF4-FFF2-40B4-BE49-F238E27FC236}">
                <a16:creationId xmlns:a16="http://schemas.microsoft.com/office/drawing/2014/main" id="{93A17A91-13B7-2C67-D600-70D41ECB123D}"/>
              </a:ext>
            </a:extLst>
          </p:cNvPr>
          <p:cNvSpPr/>
          <p:nvPr/>
        </p:nvSpPr>
        <p:spPr>
          <a:xfrm>
            <a:off x="6492752" y="2511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sp>
        <p:nvSpPr>
          <p:cNvPr id="1164" name="Google Shape;868;p37">
            <a:extLst>
              <a:ext uri="{FF2B5EF4-FFF2-40B4-BE49-F238E27FC236}">
                <a16:creationId xmlns:a16="http://schemas.microsoft.com/office/drawing/2014/main" id="{F155A517-988C-B263-8115-A5ECDFBCDC37}"/>
              </a:ext>
            </a:extLst>
          </p:cNvPr>
          <p:cNvSpPr txBox="1">
            <a:spLocks/>
          </p:cNvSpPr>
          <p:nvPr/>
        </p:nvSpPr>
        <p:spPr>
          <a:xfrm>
            <a:off x="6197369"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7AEF8C40-8A98-5876-0B6E-080C3C612567}"/>
              </a:ext>
            </a:extLst>
          </p:cNvPr>
          <p:cNvSpPr txBox="1">
            <a:spLocks/>
          </p:cNvSpPr>
          <p:nvPr/>
        </p:nvSpPr>
        <p:spPr>
          <a:xfrm>
            <a:off x="6829112" y="32365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66" name="Google Shape;868;p37">
            <a:extLst>
              <a:ext uri="{FF2B5EF4-FFF2-40B4-BE49-F238E27FC236}">
                <a16:creationId xmlns:a16="http://schemas.microsoft.com/office/drawing/2014/main" id="{F3D807C0-9680-9587-C0E4-4E0F60335A7E}"/>
              </a:ext>
            </a:extLst>
          </p:cNvPr>
          <p:cNvSpPr txBox="1">
            <a:spLocks/>
          </p:cNvSpPr>
          <p:nvPr/>
        </p:nvSpPr>
        <p:spPr>
          <a:xfrm>
            <a:off x="7485682"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67" name="Google Shape;868;p37">
            <a:extLst>
              <a:ext uri="{FF2B5EF4-FFF2-40B4-BE49-F238E27FC236}">
                <a16:creationId xmlns:a16="http://schemas.microsoft.com/office/drawing/2014/main" id="{5AE74268-A215-1C04-F1A3-23288369C2DB}"/>
              </a:ext>
            </a:extLst>
          </p:cNvPr>
          <p:cNvSpPr txBox="1">
            <a:spLocks/>
          </p:cNvSpPr>
          <p:nvPr/>
        </p:nvSpPr>
        <p:spPr>
          <a:xfrm>
            <a:off x="7764509" y="38716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68" name="Google Shape;868;p37">
            <a:extLst>
              <a:ext uri="{FF2B5EF4-FFF2-40B4-BE49-F238E27FC236}">
                <a16:creationId xmlns:a16="http://schemas.microsoft.com/office/drawing/2014/main" id="{BD77809E-B4DE-B871-73A9-CC80E9D65843}"/>
              </a:ext>
            </a:extLst>
          </p:cNvPr>
          <p:cNvSpPr txBox="1">
            <a:spLocks/>
          </p:cNvSpPr>
          <p:nvPr/>
        </p:nvSpPr>
        <p:spPr>
          <a:xfrm>
            <a:off x="8586876"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1247" name="Google Shape;868;p37">
            <a:extLst>
              <a:ext uri="{FF2B5EF4-FFF2-40B4-BE49-F238E27FC236}">
                <a16:creationId xmlns:a16="http://schemas.microsoft.com/office/drawing/2014/main" id="{F26C6AAE-2A29-242B-6BED-36345FACA1C8}"/>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80012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48</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4145279"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4" name="Flowchart: Connector 1133">
            <a:extLst>
              <a:ext uri="{FF2B5EF4-FFF2-40B4-BE49-F238E27FC236}">
                <a16:creationId xmlns:a16="http://schemas.microsoft.com/office/drawing/2014/main" id="{5626847F-72CC-F8A7-8A0D-97CFB07C19C5}"/>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9776020E-BCC0-FD1B-5B25-2D4B7B40E626}"/>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A8DDE589-134B-3C2A-78F2-E368BDCC94B2}"/>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7" name="Straight Connector 1136">
            <a:extLst>
              <a:ext uri="{FF2B5EF4-FFF2-40B4-BE49-F238E27FC236}">
                <a16:creationId xmlns:a16="http://schemas.microsoft.com/office/drawing/2014/main" id="{F6D4F36A-5A47-21DD-6076-AA228A455312}"/>
              </a:ext>
            </a:extLst>
          </p:cNvPr>
          <p:cNvCxnSpPr>
            <a:cxnSpLocks/>
            <a:stCxn id="1135" idx="3"/>
            <a:endCxn id="1134"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315CF528-A30D-1E13-D40D-1A1DDFD811D8}"/>
              </a:ext>
            </a:extLst>
          </p:cNvPr>
          <p:cNvCxnSpPr>
            <a:cxnSpLocks/>
            <a:stCxn id="1135" idx="5"/>
            <a:endCxn id="1136"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3B50A6DF-F226-D055-61ED-102146F45FC4}"/>
              </a:ext>
            </a:extLst>
          </p:cNvPr>
          <p:cNvCxnSpPr>
            <a:cxnSpLocks/>
            <a:stCxn id="1146" idx="0"/>
            <a:endCxn id="1134"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1340CA69-BBC2-A727-C58B-614B1D7E4458}"/>
              </a:ext>
            </a:extLst>
          </p:cNvPr>
          <p:cNvCxnSpPr>
            <a:cxnSpLocks/>
            <a:stCxn id="1134" idx="3"/>
            <a:endCxn id="1145"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BB349CB0-9C01-0299-5C9C-3892F23364C4}"/>
              </a:ext>
            </a:extLst>
          </p:cNvPr>
          <p:cNvCxnSpPr>
            <a:cxnSpLocks/>
            <a:stCxn id="1136" idx="5"/>
            <a:endCxn id="1149"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3BA51266-D5CE-1942-C5CB-D1E9EE822D86}"/>
              </a:ext>
            </a:extLst>
          </p:cNvPr>
          <p:cNvCxnSpPr>
            <a:cxnSpLocks/>
            <a:stCxn id="1136" idx="3"/>
            <a:endCxn id="1150"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E7791706-34EA-F161-B8A7-D22A2E229EF2}"/>
              </a:ext>
            </a:extLst>
          </p:cNvPr>
          <p:cNvCxnSpPr>
            <a:cxnSpLocks/>
            <a:stCxn id="1150" idx="5"/>
            <a:endCxn id="1147"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4" name="Straight Connector 1143">
            <a:extLst>
              <a:ext uri="{FF2B5EF4-FFF2-40B4-BE49-F238E27FC236}">
                <a16:creationId xmlns:a16="http://schemas.microsoft.com/office/drawing/2014/main" id="{AFBBE22E-49C4-9925-4D00-CE5B2F3E2A98}"/>
              </a:ext>
            </a:extLst>
          </p:cNvPr>
          <p:cNvCxnSpPr>
            <a:cxnSpLocks/>
            <a:stCxn id="1150" idx="3"/>
            <a:endCxn id="1148"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5" name="Google Shape;868;p37">
            <a:extLst>
              <a:ext uri="{FF2B5EF4-FFF2-40B4-BE49-F238E27FC236}">
                <a16:creationId xmlns:a16="http://schemas.microsoft.com/office/drawing/2014/main" id="{10DCEEDE-E879-325A-F08D-AF845BCB545F}"/>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6" name="Google Shape;868;p37">
            <a:extLst>
              <a:ext uri="{FF2B5EF4-FFF2-40B4-BE49-F238E27FC236}">
                <a16:creationId xmlns:a16="http://schemas.microsoft.com/office/drawing/2014/main" id="{EA25295C-BA09-9C58-3E94-DD7F1E2403C2}"/>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7" name="Google Shape;868;p37">
            <a:extLst>
              <a:ext uri="{FF2B5EF4-FFF2-40B4-BE49-F238E27FC236}">
                <a16:creationId xmlns:a16="http://schemas.microsoft.com/office/drawing/2014/main" id="{A7E65A6A-12A7-FA55-79C4-C4A120D43D28}"/>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8" name="Google Shape;868;p37">
            <a:extLst>
              <a:ext uri="{FF2B5EF4-FFF2-40B4-BE49-F238E27FC236}">
                <a16:creationId xmlns:a16="http://schemas.microsoft.com/office/drawing/2014/main" id="{6621EA3E-BDB7-6E52-2CF8-AD09D11B40E3}"/>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9" name="Google Shape;868;p37">
            <a:extLst>
              <a:ext uri="{FF2B5EF4-FFF2-40B4-BE49-F238E27FC236}">
                <a16:creationId xmlns:a16="http://schemas.microsoft.com/office/drawing/2014/main" id="{D4E2C158-DB8A-86B5-BFDE-F724539AF011}"/>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0" name="Flowchart: Connector 1149">
            <a:extLst>
              <a:ext uri="{FF2B5EF4-FFF2-40B4-BE49-F238E27FC236}">
                <a16:creationId xmlns:a16="http://schemas.microsoft.com/office/drawing/2014/main" id="{3BB4175B-C9E0-899A-BDB7-7AD07F09AD51}"/>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1" name="Straight Connector 1150">
            <a:extLst>
              <a:ext uri="{FF2B5EF4-FFF2-40B4-BE49-F238E27FC236}">
                <a16:creationId xmlns:a16="http://schemas.microsoft.com/office/drawing/2014/main" id="{B4CD10C0-3133-5EA8-84D8-1A9B9E82A23A}"/>
              </a:ext>
            </a:extLst>
          </p:cNvPr>
          <p:cNvCxnSpPr>
            <a:cxnSpLocks/>
            <a:stCxn id="1135"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874" name="Google Shape;868;p37">
            <a:extLst>
              <a:ext uri="{FF2B5EF4-FFF2-40B4-BE49-F238E27FC236}">
                <a16:creationId xmlns:a16="http://schemas.microsoft.com/office/drawing/2014/main" id="{71CCD596-D02A-CD38-00E3-889104EA6559}"/>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388507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49</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Right Right case và áp dụng xử lý tương tự đã nêu ở trường hợp này.</a:t>
            </a:r>
          </a:p>
        </p:txBody>
      </p:sp>
      <p:sp>
        <p:nvSpPr>
          <p:cNvPr id="3" name="Flowchart: Connector 2">
            <a:extLst>
              <a:ext uri="{FF2B5EF4-FFF2-40B4-BE49-F238E27FC236}">
                <a16:creationId xmlns:a16="http://schemas.microsoft.com/office/drawing/2014/main" id="{2CC76C72-EF03-4262-6DA3-978A2BCB39E0}"/>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78E78F96-83C3-0E6E-00A2-A325421C7DBF}"/>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00A8D00C-DDA9-14F4-225B-724C8B93EBDA}"/>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9CEC234D-F2EF-DAF0-C49B-12B205FD7789}"/>
              </a:ext>
            </a:extLst>
          </p:cNvPr>
          <p:cNvCxnSpPr>
            <a:cxnSpLocks/>
            <a:stCxn id="4" idx="3"/>
            <a:endCxn id="3"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8459CAB6-0F05-0065-4C2A-835AA8A58F7D}"/>
              </a:ext>
            </a:extLst>
          </p:cNvPr>
          <p:cNvCxnSpPr>
            <a:cxnSpLocks/>
            <a:stCxn id="4" idx="5"/>
            <a:endCxn id="20"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C9C196C2-B395-1F58-2F0C-408D3037DCBB}"/>
              </a:ext>
            </a:extLst>
          </p:cNvPr>
          <p:cNvCxnSpPr>
            <a:cxnSpLocks/>
            <a:stCxn id="1145" idx="0"/>
            <a:endCxn id="3"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7F70B36-6B83-174E-61B5-2A5541323DAB}"/>
              </a:ext>
            </a:extLst>
          </p:cNvPr>
          <p:cNvCxnSpPr>
            <a:cxnSpLocks/>
            <a:stCxn id="3" idx="3"/>
            <a:endCxn id="1144"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828C09A5-B1FC-9E92-6C86-0B6E6A859C26}"/>
              </a:ext>
            </a:extLst>
          </p:cNvPr>
          <p:cNvCxnSpPr>
            <a:cxnSpLocks/>
            <a:stCxn id="20" idx="5"/>
            <a:endCxn id="1148"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55BF7241-9457-4F28-6F5F-FF63F9464A16}"/>
              </a:ext>
            </a:extLst>
          </p:cNvPr>
          <p:cNvCxnSpPr>
            <a:cxnSpLocks/>
            <a:stCxn id="20" idx="3"/>
            <a:endCxn id="1149"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6841DBFD-B895-F161-E342-E3902B4FF349}"/>
              </a:ext>
            </a:extLst>
          </p:cNvPr>
          <p:cNvCxnSpPr>
            <a:cxnSpLocks/>
            <a:stCxn id="1149" idx="5"/>
            <a:endCxn id="1146"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76DD0BF9-9160-23E4-833C-1C0DD19ACCC8}"/>
              </a:ext>
            </a:extLst>
          </p:cNvPr>
          <p:cNvCxnSpPr>
            <a:cxnSpLocks/>
            <a:stCxn id="1149" idx="3"/>
            <a:endCxn id="1147"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21C51309-AF04-B22B-2A36-63660F632B7E}"/>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FD4D2ED-55B9-D4E7-0F96-A914EB8E5617}"/>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8F588653-B663-2307-0C59-9953459060C6}"/>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53963FB8-EB90-67E6-8BFC-EA783C83AB26}"/>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6D9C0F47-F9CF-9D62-8E28-23F8FBA813DC}"/>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E3B7416D-605E-3BEB-D4FD-2A5E7928E23B}"/>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0" name="Straight Connector 1149">
            <a:extLst>
              <a:ext uri="{FF2B5EF4-FFF2-40B4-BE49-F238E27FC236}">
                <a16:creationId xmlns:a16="http://schemas.microsoft.com/office/drawing/2014/main" id="{8246CE9B-3B31-EEEC-4458-E862C86D4322}"/>
              </a:ext>
            </a:extLst>
          </p:cNvPr>
          <p:cNvCxnSpPr>
            <a:cxnSpLocks/>
            <a:stCxn id="4"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1151" name="Flowchart: Connector 1150">
            <a:extLst>
              <a:ext uri="{FF2B5EF4-FFF2-40B4-BE49-F238E27FC236}">
                <a16:creationId xmlns:a16="http://schemas.microsoft.com/office/drawing/2014/main" id="{5D393A5C-1530-E24D-84ED-4DF114126127}"/>
              </a:ext>
            </a:extLst>
          </p:cNvPr>
          <p:cNvSpPr/>
          <p:nvPr/>
        </p:nvSpPr>
        <p:spPr>
          <a:xfrm>
            <a:off x="5516121" y="2492691"/>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64" name="Flowchart: Connector 863">
            <a:extLst>
              <a:ext uri="{FF2B5EF4-FFF2-40B4-BE49-F238E27FC236}">
                <a16:creationId xmlns:a16="http://schemas.microsoft.com/office/drawing/2014/main" id="{11B078E3-551A-19C8-E36C-A7BFB0271EC2}"/>
              </a:ext>
            </a:extLst>
          </p:cNvPr>
          <p:cNvSpPr/>
          <p:nvPr/>
        </p:nvSpPr>
        <p:spPr>
          <a:xfrm>
            <a:off x="6491293" y="183452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65" name="Flowchart: Connector 864">
            <a:extLst>
              <a:ext uri="{FF2B5EF4-FFF2-40B4-BE49-F238E27FC236}">
                <a16:creationId xmlns:a16="http://schemas.microsoft.com/office/drawing/2014/main" id="{DB5503F6-96D9-6E5B-0180-028EC220CE68}"/>
              </a:ext>
            </a:extLst>
          </p:cNvPr>
          <p:cNvSpPr/>
          <p:nvPr/>
        </p:nvSpPr>
        <p:spPr>
          <a:xfrm>
            <a:off x="7903508" y="303838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66" name="Straight Connector 865">
            <a:extLst>
              <a:ext uri="{FF2B5EF4-FFF2-40B4-BE49-F238E27FC236}">
                <a16:creationId xmlns:a16="http://schemas.microsoft.com/office/drawing/2014/main" id="{4926580A-4C5A-DD3A-0A0E-425DA206FCFD}"/>
              </a:ext>
            </a:extLst>
          </p:cNvPr>
          <p:cNvCxnSpPr>
            <a:cxnSpLocks/>
            <a:stCxn id="864" idx="3"/>
            <a:endCxn id="1151" idx="7"/>
          </p:cNvCxnSpPr>
          <p:nvPr/>
        </p:nvCxnSpPr>
        <p:spPr>
          <a:xfrm flipH="1">
            <a:off x="5910764" y="2230671"/>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BEFA8317-1C8A-6D90-5861-BEF09C7CB3A3}"/>
              </a:ext>
            </a:extLst>
          </p:cNvPr>
          <p:cNvCxnSpPr>
            <a:cxnSpLocks/>
            <a:stCxn id="864" idx="5"/>
            <a:endCxn id="881" idx="1"/>
          </p:cNvCxnSpPr>
          <p:nvPr/>
        </p:nvCxnSpPr>
        <p:spPr>
          <a:xfrm>
            <a:off x="6919109" y="2230671"/>
            <a:ext cx="412562" cy="349498"/>
          </a:xfrm>
          <a:prstGeom prst="line">
            <a:avLst/>
          </a:prstGeom>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B3AF272-AA9A-8715-66C9-CAA04CE95D26}"/>
              </a:ext>
            </a:extLst>
          </p:cNvPr>
          <p:cNvCxnSpPr>
            <a:cxnSpLocks/>
            <a:stCxn id="877" idx="0"/>
            <a:endCxn id="1151" idx="5"/>
          </p:cNvCxnSpPr>
          <p:nvPr/>
        </p:nvCxnSpPr>
        <p:spPr>
          <a:xfrm flipH="1" flipV="1">
            <a:off x="5910764" y="2893627"/>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00C255A4-BE34-4096-8BA6-9713C862C94D}"/>
              </a:ext>
            </a:extLst>
          </p:cNvPr>
          <p:cNvCxnSpPr>
            <a:cxnSpLocks/>
            <a:stCxn id="1151" idx="3"/>
            <a:endCxn id="876" idx="0"/>
          </p:cNvCxnSpPr>
          <p:nvPr/>
        </p:nvCxnSpPr>
        <p:spPr>
          <a:xfrm flipH="1">
            <a:off x="5289878" y="2893627"/>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0C1F2A66-1698-2602-4E03-D9769B204BD5}"/>
              </a:ext>
            </a:extLst>
          </p:cNvPr>
          <p:cNvCxnSpPr>
            <a:cxnSpLocks/>
            <a:stCxn id="865" idx="5"/>
            <a:endCxn id="880" idx="0"/>
          </p:cNvCxnSpPr>
          <p:nvPr/>
        </p:nvCxnSpPr>
        <p:spPr>
          <a:xfrm>
            <a:off x="8335379" y="3439323"/>
            <a:ext cx="256523" cy="322799"/>
          </a:xfrm>
          <a:prstGeom prst="line">
            <a:avLst/>
          </a:prstGeom>
        </p:spPr>
        <p:style>
          <a:lnRef idx="2">
            <a:schemeClr val="dk1"/>
          </a:lnRef>
          <a:fillRef idx="0">
            <a:schemeClr val="dk1"/>
          </a:fillRef>
          <a:effectRef idx="1">
            <a:schemeClr val="dk1"/>
          </a:effectRef>
          <a:fontRef idx="minor">
            <a:schemeClr val="tx1"/>
          </a:fontRef>
        </p:style>
      </p:cxnSp>
      <p:cxnSp>
        <p:nvCxnSpPr>
          <p:cNvPr id="872" name="Straight Connector 871">
            <a:extLst>
              <a:ext uri="{FF2B5EF4-FFF2-40B4-BE49-F238E27FC236}">
                <a16:creationId xmlns:a16="http://schemas.microsoft.com/office/drawing/2014/main" id="{FE899598-19B9-A3FE-C895-C6A8ECB24DD8}"/>
              </a:ext>
            </a:extLst>
          </p:cNvPr>
          <p:cNvCxnSpPr>
            <a:cxnSpLocks/>
            <a:stCxn id="865" idx="1"/>
            <a:endCxn id="881" idx="5"/>
          </p:cNvCxnSpPr>
          <p:nvPr/>
        </p:nvCxnSpPr>
        <p:spPr>
          <a:xfrm flipH="1" flipV="1">
            <a:off x="7672089" y="2912315"/>
            <a:ext cx="305516" cy="194862"/>
          </a:xfrm>
          <a:prstGeom prst="line">
            <a:avLst/>
          </a:prstGeom>
        </p:spPr>
        <p:style>
          <a:lnRef idx="2">
            <a:schemeClr val="dk1"/>
          </a:lnRef>
          <a:fillRef idx="0">
            <a:schemeClr val="dk1"/>
          </a:fillRef>
          <a:effectRef idx="1">
            <a:schemeClr val="dk1"/>
          </a:effectRef>
          <a:fontRef idx="minor">
            <a:schemeClr val="tx1"/>
          </a:fontRef>
        </p:style>
      </p:cxnSp>
      <p:cxnSp>
        <p:nvCxnSpPr>
          <p:cNvPr id="874" name="Straight Connector 873">
            <a:extLst>
              <a:ext uri="{FF2B5EF4-FFF2-40B4-BE49-F238E27FC236}">
                <a16:creationId xmlns:a16="http://schemas.microsoft.com/office/drawing/2014/main" id="{F95B7711-1F28-EF5B-57A4-484E8F31E0FE}"/>
              </a:ext>
            </a:extLst>
          </p:cNvPr>
          <p:cNvCxnSpPr>
            <a:cxnSpLocks/>
            <a:stCxn id="865" idx="3"/>
            <a:endCxn id="878" idx="0"/>
          </p:cNvCxnSpPr>
          <p:nvPr/>
        </p:nvCxnSpPr>
        <p:spPr>
          <a:xfrm flipH="1">
            <a:off x="7846785" y="3439323"/>
            <a:ext cx="130820" cy="325168"/>
          </a:xfrm>
          <a:prstGeom prst="line">
            <a:avLst/>
          </a:prstGeom>
        </p:spPr>
        <p:style>
          <a:lnRef idx="2">
            <a:schemeClr val="dk1"/>
          </a:lnRef>
          <a:fillRef idx="0">
            <a:schemeClr val="dk1"/>
          </a:fillRef>
          <a:effectRef idx="1">
            <a:schemeClr val="dk1"/>
          </a:effectRef>
          <a:fontRef idx="minor">
            <a:schemeClr val="tx1"/>
          </a:fontRef>
        </p:style>
      </p:cxnSp>
      <p:cxnSp>
        <p:nvCxnSpPr>
          <p:cNvPr id="875" name="Straight Connector 874">
            <a:extLst>
              <a:ext uri="{FF2B5EF4-FFF2-40B4-BE49-F238E27FC236}">
                <a16:creationId xmlns:a16="http://schemas.microsoft.com/office/drawing/2014/main" id="{1AC836FF-5CEB-03BA-5F9B-259F2B605CA9}"/>
              </a:ext>
            </a:extLst>
          </p:cNvPr>
          <p:cNvCxnSpPr>
            <a:cxnSpLocks/>
            <a:stCxn id="881" idx="3"/>
            <a:endCxn id="879" idx="0"/>
          </p:cNvCxnSpPr>
          <p:nvPr/>
        </p:nvCxnSpPr>
        <p:spPr>
          <a:xfrm flipH="1">
            <a:off x="7086249" y="2912315"/>
            <a:ext cx="245422" cy="263779"/>
          </a:xfrm>
          <a:prstGeom prst="line">
            <a:avLst/>
          </a:prstGeom>
        </p:spPr>
        <p:style>
          <a:lnRef idx="2">
            <a:schemeClr val="dk1"/>
          </a:lnRef>
          <a:fillRef idx="0">
            <a:schemeClr val="dk1"/>
          </a:fillRef>
          <a:effectRef idx="1">
            <a:schemeClr val="dk1"/>
          </a:effectRef>
          <a:fontRef idx="minor">
            <a:schemeClr val="tx1"/>
          </a:fontRef>
        </p:style>
      </p:cxnSp>
      <p:sp>
        <p:nvSpPr>
          <p:cNvPr id="876" name="Google Shape;868;p37">
            <a:extLst>
              <a:ext uri="{FF2B5EF4-FFF2-40B4-BE49-F238E27FC236}">
                <a16:creationId xmlns:a16="http://schemas.microsoft.com/office/drawing/2014/main" id="{2C1A771D-CABE-C12F-317A-C3ED092617B2}"/>
              </a:ext>
            </a:extLst>
          </p:cNvPr>
          <p:cNvSpPr txBox="1">
            <a:spLocks/>
          </p:cNvSpPr>
          <p:nvPr/>
        </p:nvSpPr>
        <p:spPr>
          <a:xfrm>
            <a:off x="5073117"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7" name="Google Shape;868;p37">
            <a:extLst>
              <a:ext uri="{FF2B5EF4-FFF2-40B4-BE49-F238E27FC236}">
                <a16:creationId xmlns:a16="http://schemas.microsoft.com/office/drawing/2014/main" id="{54CFAF6B-4EF8-9561-DE25-269659A89009}"/>
              </a:ext>
            </a:extLst>
          </p:cNvPr>
          <p:cNvSpPr txBox="1">
            <a:spLocks/>
          </p:cNvSpPr>
          <p:nvPr/>
        </p:nvSpPr>
        <p:spPr>
          <a:xfrm>
            <a:off x="5906175"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78" name="Google Shape;868;p37">
            <a:extLst>
              <a:ext uri="{FF2B5EF4-FFF2-40B4-BE49-F238E27FC236}">
                <a16:creationId xmlns:a16="http://schemas.microsoft.com/office/drawing/2014/main" id="{D01DF06A-7DBF-4F9B-F168-9A1DCB90FB2C}"/>
              </a:ext>
            </a:extLst>
          </p:cNvPr>
          <p:cNvSpPr txBox="1">
            <a:spLocks/>
          </p:cNvSpPr>
          <p:nvPr/>
        </p:nvSpPr>
        <p:spPr>
          <a:xfrm>
            <a:off x="7647634" y="37644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79" name="Google Shape;868;p37">
            <a:extLst>
              <a:ext uri="{FF2B5EF4-FFF2-40B4-BE49-F238E27FC236}">
                <a16:creationId xmlns:a16="http://schemas.microsoft.com/office/drawing/2014/main" id="{61709E89-6496-B014-22DA-178F8163E10E}"/>
              </a:ext>
            </a:extLst>
          </p:cNvPr>
          <p:cNvSpPr txBox="1">
            <a:spLocks/>
          </p:cNvSpPr>
          <p:nvPr/>
        </p:nvSpPr>
        <p:spPr>
          <a:xfrm>
            <a:off x="6869488" y="317609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80" name="Google Shape;868;p37">
            <a:extLst>
              <a:ext uri="{FF2B5EF4-FFF2-40B4-BE49-F238E27FC236}">
                <a16:creationId xmlns:a16="http://schemas.microsoft.com/office/drawing/2014/main" id="{B3C50708-3271-542B-8C1A-F2C98865B8E1}"/>
              </a:ext>
            </a:extLst>
          </p:cNvPr>
          <p:cNvSpPr txBox="1">
            <a:spLocks/>
          </p:cNvSpPr>
          <p:nvPr/>
        </p:nvSpPr>
        <p:spPr>
          <a:xfrm>
            <a:off x="8375141" y="37621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81" name="Flowchart: Connector 880">
            <a:extLst>
              <a:ext uri="{FF2B5EF4-FFF2-40B4-BE49-F238E27FC236}">
                <a16:creationId xmlns:a16="http://schemas.microsoft.com/office/drawing/2014/main" id="{AF0825F9-7C2C-7B7A-CFAC-6C14780C7B4D}"/>
              </a:ext>
            </a:extLst>
          </p:cNvPr>
          <p:cNvSpPr/>
          <p:nvPr/>
        </p:nvSpPr>
        <p:spPr>
          <a:xfrm>
            <a:off x="7261168" y="251137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82" name="Straight Connector 881">
            <a:extLst>
              <a:ext uri="{FF2B5EF4-FFF2-40B4-BE49-F238E27FC236}">
                <a16:creationId xmlns:a16="http://schemas.microsoft.com/office/drawing/2014/main" id="{F23AD1BA-F616-5ABF-0BB8-831D785FCE01}"/>
              </a:ext>
            </a:extLst>
          </p:cNvPr>
          <p:cNvCxnSpPr>
            <a:cxnSpLocks/>
            <a:stCxn id="864" idx="0"/>
          </p:cNvCxnSpPr>
          <p:nvPr/>
        </p:nvCxnSpPr>
        <p:spPr>
          <a:xfrm flipV="1">
            <a:off x="6741902" y="1583473"/>
            <a:ext cx="0" cy="251049"/>
          </a:xfrm>
          <a:prstGeom prst="line">
            <a:avLst/>
          </a:prstGeom>
        </p:spPr>
        <p:style>
          <a:lnRef idx="2">
            <a:schemeClr val="dk1"/>
          </a:lnRef>
          <a:fillRef idx="0">
            <a:schemeClr val="dk1"/>
          </a:fillRef>
          <a:effectRef idx="1">
            <a:schemeClr val="dk1"/>
          </a:effectRef>
          <a:fontRef idx="minor">
            <a:schemeClr val="tx1"/>
          </a:fontRef>
        </p:style>
      </p:cxnSp>
      <p:sp>
        <p:nvSpPr>
          <p:cNvPr id="1180" name="Google Shape;868;p37">
            <a:extLst>
              <a:ext uri="{FF2B5EF4-FFF2-40B4-BE49-F238E27FC236}">
                <a16:creationId xmlns:a16="http://schemas.microsoft.com/office/drawing/2014/main" id="{1DAAEBAA-A388-2007-70C5-7A4A47B439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258843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529970" y="1561496"/>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Binary Search Tree</a:t>
            </a:r>
            <a:endParaRPr sz="3000">
              <a:hlinkClick r:id="rId3" action="ppaction://hlinksldjump"/>
            </a:endParaRPr>
          </a:p>
        </p:txBody>
      </p:sp>
      <p:sp>
        <p:nvSpPr>
          <p:cNvPr id="758" name="Google Shape;758;p36"/>
          <p:cNvSpPr txBox="1">
            <a:spLocks noGrp="1"/>
          </p:cNvSpPr>
          <p:nvPr>
            <p:ph type="title" idx="2"/>
          </p:nvPr>
        </p:nvSpPr>
        <p:spPr>
          <a:xfrm>
            <a:off x="527473" y="1648227"/>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1.1</a:t>
            </a:r>
            <a:endParaRPr sz="3000">
              <a:hlinkClick r:id="rId3" action="ppaction://hlinksldjump"/>
            </a:endParaRPr>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6" y="2732898"/>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u="sng"/>
              <a:t>Self-Balanced Binary Search Tree</a:t>
            </a:r>
          </a:p>
        </p:txBody>
      </p:sp>
      <p:sp>
        <p:nvSpPr>
          <p:cNvPr id="9" name="Google Shape;758;p36">
            <a:hlinkClick r:id="rId4" action="ppaction://hlinksldjump"/>
            <a:extLst>
              <a:ext uri="{FF2B5EF4-FFF2-40B4-BE49-F238E27FC236}">
                <a16:creationId xmlns:a16="http://schemas.microsoft.com/office/drawing/2014/main" id="{090BC79D-149E-AD2C-CAC4-F41DAF79D691}"/>
              </a:ext>
            </a:extLst>
          </p:cNvPr>
          <p:cNvSpPr txBox="1">
            <a:spLocks/>
          </p:cNvSpPr>
          <p:nvPr/>
        </p:nvSpPr>
        <p:spPr>
          <a:xfrm>
            <a:off x="527473" y="28196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3000" u="sng">
                <a:solidFill>
                  <a:schemeClr val="bg1">
                    <a:lumMod val="25000"/>
                  </a:schemeClr>
                </a:solidFill>
              </a:rPr>
              <a:t>1.2</a:t>
            </a:r>
            <a:endParaRPr lang="en" sz="3000" u="sng">
              <a:solidFill>
                <a:schemeClr val="bg1">
                  <a:lumMod val="25000"/>
                </a:schemeClr>
              </a:solidFill>
            </a:endParaRPr>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363335" y="461950"/>
            <a:ext cx="2417327"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a:t>GIỚI THIỆU</a:t>
            </a:r>
          </a:p>
        </p:txBody>
      </p:sp>
    </p:spTree>
    <p:extLst>
      <p:ext uri="{BB962C8B-B14F-4D97-AF65-F5344CB8AC3E}">
        <p14:creationId xmlns:p14="http://schemas.microsoft.com/office/powerpoint/2010/main" val="237205098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50</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2618717" y="2518858"/>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3" name="Flowchart: Connector 2">
            <a:extLst>
              <a:ext uri="{FF2B5EF4-FFF2-40B4-BE49-F238E27FC236}">
                <a16:creationId xmlns:a16="http://schemas.microsoft.com/office/drawing/2014/main" id="{9BDDD31F-3C75-5A76-F683-50FFCA6EE6DF}"/>
              </a:ext>
            </a:extLst>
          </p:cNvPr>
          <p:cNvSpPr/>
          <p:nvPr/>
        </p:nvSpPr>
        <p:spPr>
          <a:xfrm>
            <a:off x="468983" y="266708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B1527E99-8F65-FAB0-8720-2DABBFEC4127}"/>
              </a:ext>
            </a:extLst>
          </p:cNvPr>
          <p:cNvSpPr/>
          <p:nvPr/>
        </p:nvSpPr>
        <p:spPr>
          <a:xfrm>
            <a:off x="1120843" y="1924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7DE06716-293A-ED9E-48CB-942D47282EF5}"/>
              </a:ext>
            </a:extLst>
          </p:cNvPr>
          <p:cNvSpPr/>
          <p:nvPr/>
        </p:nvSpPr>
        <p:spPr>
          <a:xfrm>
            <a:off x="1823606" y="2553823"/>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8903D7C4-40C5-8350-D63B-058D972AD8FF}"/>
              </a:ext>
            </a:extLst>
          </p:cNvPr>
          <p:cNvCxnSpPr>
            <a:cxnSpLocks/>
            <a:stCxn id="4" idx="3"/>
            <a:endCxn id="3" idx="7"/>
          </p:cNvCxnSpPr>
          <p:nvPr/>
        </p:nvCxnSpPr>
        <p:spPr>
          <a:xfrm flipH="1">
            <a:off x="863626" y="2320266"/>
            <a:ext cx="330619" cy="415606"/>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83E8675-D45F-5AD5-FCC0-D42FCF87FBB7}"/>
              </a:ext>
            </a:extLst>
          </p:cNvPr>
          <p:cNvCxnSpPr>
            <a:cxnSpLocks/>
            <a:stCxn id="4" idx="5"/>
            <a:endCxn id="20" idx="1"/>
          </p:cNvCxnSpPr>
          <p:nvPr/>
        </p:nvCxnSpPr>
        <p:spPr>
          <a:xfrm>
            <a:off x="1548659" y="2320266"/>
            <a:ext cx="349044" cy="302347"/>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48C28E3B-61F7-C9E9-0959-E914278ECCD1}"/>
              </a:ext>
            </a:extLst>
          </p:cNvPr>
          <p:cNvCxnSpPr>
            <a:cxnSpLocks/>
            <a:stCxn id="1145" idx="0"/>
            <a:endCxn id="3" idx="5"/>
          </p:cNvCxnSpPr>
          <p:nvPr/>
        </p:nvCxnSpPr>
        <p:spPr>
          <a:xfrm flipH="1" flipV="1">
            <a:off x="863626" y="3068018"/>
            <a:ext cx="85010" cy="19855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A8C0E18-B308-8E89-D332-A9B7E704744C}"/>
              </a:ext>
            </a:extLst>
          </p:cNvPr>
          <p:cNvCxnSpPr>
            <a:cxnSpLocks/>
            <a:stCxn id="3" idx="3"/>
            <a:endCxn id="1144" idx="0"/>
          </p:cNvCxnSpPr>
          <p:nvPr/>
        </p:nvCxnSpPr>
        <p:spPr>
          <a:xfrm flipH="1">
            <a:off x="452316" y="3068018"/>
            <a:ext cx="84377" cy="19855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13E9339F-5406-1215-1612-AA1AE93140DF}"/>
              </a:ext>
            </a:extLst>
          </p:cNvPr>
          <p:cNvCxnSpPr>
            <a:cxnSpLocks/>
            <a:stCxn id="20" idx="5"/>
            <a:endCxn id="1223" idx="0"/>
          </p:cNvCxnSpPr>
          <p:nvPr/>
        </p:nvCxnSpPr>
        <p:spPr>
          <a:xfrm>
            <a:off x="2255477" y="2954759"/>
            <a:ext cx="299581" cy="322614"/>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C7DEB8BE-4F37-F29A-1938-BB717949FEB8}"/>
              </a:ext>
            </a:extLst>
          </p:cNvPr>
          <p:cNvCxnSpPr>
            <a:cxnSpLocks/>
            <a:stCxn id="20" idx="3"/>
            <a:endCxn id="1148" idx="0"/>
          </p:cNvCxnSpPr>
          <p:nvPr/>
        </p:nvCxnSpPr>
        <p:spPr>
          <a:xfrm flipH="1">
            <a:off x="1713824" y="2954759"/>
            <a:ext cx="183879" cy="293581"/>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FCC67406-C3D0-AFDE-940A-388F22D254F6}"/>
              </a:ext>
            </a:extLst>
          </p:cNvPr>
          <p:cNvCxnSpPr>
            <a:cxnSpLocks/>
            <a:stCxn id="1148" idx="5"/>
            <a:endCxn id="1146" idx="0"/>
          </p:cNvCxnSpPr>
          <p:nvPr/>
        </p:nvCxnSpPr>
        <p:spPr>
          <a:xfrm>
            <a:off x="1884033" y="3649276"/>
            <a:ext cx="186126" cy="314975"/>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00D11064-3AEE-71C8-62B0-473DD4651D26}"/>
              </a:ext>
            </a:extLst>
          </p:cNvPr>
          <p:cNvCxnSpPr>
            <a:cxnSpLocks/>
            <a:stCxn id="1148" idx="3"/>
            <a:endCxn id="1147" idx="0"/>
          </p:cNvCxnSpPr>
          <p:nvPr/>
        </p:nvCxnSpPr>
        <p:spPr>
          <a:xfrm flipH="1">
            <a:off x="1323303" y="3649276"/>
            <a:ext cx="220312" cy="272454"/>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02F65ABE-92CB-AFF4-A322-E089246E9194}"/>
              </a:ext>
            </a:extLst>
          </p:cNvPr>
          <p:cNvSpPr txBox="1">
            <a:spLocks/>
          </p:cNvSpPr>
          <p:nvPr/>
        </p:nvSpPr>
        <p:spPr>
          <a:xfrm>
            <a:off x="23555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C864C02F-44C3-CF0E-E9AF-6FEDEE51C0C9}"/>
              </a:ext>
            </a:extLst>
          </p:cNvPr>
          <p:cNvSpPr txBox="1">
            <a:spLocks/>
          </p:cNvSpPr>
          <p:nvPr/>
        </p:nvSpPr>
        <p:spPr>
          <a:xfrm>
            <a:off x="73187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75400B9D-2716-5401-7135-3F4CFA883B5D}"/>
              </a:ext>
            </a:extLst>
          </p:cNvPr>
          <p:cNvSpPr txBox="1">
            <a:spLocks/>
          </p:cNvSpPr>
          <p:nvPr/>
        </p:nvSpPr>
        <p:spPr>
          <a:xfrm>
            <a:off x="1871008" y="396425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9C90DB83-03D8-4A96-4CE6-7B10247FD75B}"/>
              </a:ext>
            </a:extLst>
          </p:cNvPr>
          <p:cNvSpPr txBox="1">
            <a:spLocks/>
          </p:cNvSpPr>
          <p:nvPr/>
        </p:nvSpPr>
        <p:spPr>
          <a:xfrm>
            <a:off x="1106542" y="39217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Flowchart: Connector 1147">
            <a:extLst>
              <a:ext uri="{FF2B5EF4-FFF2-40B4-BE49-F238E27FC236}">
                <a16:creationId xmlns:a16="http://schemas.microsoft.com/office/drawing/2014/main" id="{D444BA6B-2F62-3C1A-291A-13822C9D535D}"/>
              </a:ext>
            </a:extLst>
          </p:cNvPr>
          <p:cNvSpPr/>
          <p:nvPr/>
        </p:nvSpPr>
        <p:spPr>
          <a:xfrm>
            <a:off x="1473112" y="324834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223" name="Google Shape;868;p37">
            <a:extLst>
              <a:ext uri="{FF2B5EF4-FFF2-40B4-BE49-F238E27FC236}">
                <a16:creationId xmlns:a16="http://schemas.microsoft.com/office/drawing/2014/main" id="{558CE5DD-F385-3846-4429-BB172582944C}"/>
              </a:ext>
            </a:extLst>
          </p:cNvPr>
          <p:cNvSpPr txBox="1">
            <a:spLocks/>
          </p:cNvSpPr>
          <p:nvPr/>
        </p:nvSpPr>
        <p:spPr>
          <a:xfrm>
            <a:off x="2338297"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cxnSp>
        <p:nvCxnSpPr>
          <p:cNvPr id="1229" name="Straight Connector 1228">
            <a:extLst>
              <a:ext uri="{FF2B5EF4-FFF2-40B4-BE49-F238E27FC236}">
                <a16:creationId xmlns:a16="http://schemas.microsoft.com/office/drawing/2014/main" id="{FC5308EC-9193-B817-6206-F2FAE029C43D}"/>
              </a:ext>
            </a:extLst>
          </p:cNvPr>
          <p:cNvCxnSpPr>
            <a:cxnSpLocks/>
            <a:stCxn id="4" idx="0"/>
          </p:cNvCxnSpPr>
          <p:nvPr/>
        </p:nvCxnSpPr>
        <p:spPr>
          <a:xfrm flipV="1">
            <a:off x="1371452" y="1723078"/>
            <a:ext cx="0" cy="201039"/>
          </a:xfrm>
          <a:prstGeom prst="line">
            <a:avLst/>
          </a:prstGeom>
        </p:spPr>
        <p:style>
          <a:lnRef idx="2">
            <a:schemeClr val="dk1"/>
          </a:lnRef>
          <a:fillRef idx="0">
            <a:schemeClr val="dk1"/>
          </a:fillRef>
          <a:effectRef idx="1">
            <a:schemeClr val="dk1"/>
          </a:effectRef>
          <a:fontRef idx="minor">
            <a:schemeClr val="tx1"/>
          </a:fontRef>
        </p:style>
      </p:cxnSp>
      <p:sp>
        <p:nvSpPr>
          <p:cNvPr id="1234" name="Flowchart: Connector 1233">
            <a:extLst>
              <a:ext uri="{FF2B5EF4-FFF2-40B4-BE49-F238E27FC236}">
                <a16:creationId xmlns:a16="http://schemas.microsoft.com/office/drawing/2014/main" id="{3D255595-CA13-0CEF-D435-2B44C3385992}"/>
              </a:ext>
            </a:extLst>
          </p:cNvPr>
          <p:cNvSpPr/>
          <p:nvPr/>
        </p:nvSpPr>
        <p:spPr>
          <a:xfrm>
            <a:off x="3429407" y="272277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35" name="Flowchart: Connector 1234">
            <a:extLst>
              <a:ext uri="{FF2B5EF4-FFF2-40B4-BE49-F238E27FC236}">
                <a16:creationId xmlns:a16="http://schemas.microsoft.com/office/drawing/2014/main" id="{99E34BAE-9FBD-31C6-F888-564327433B3D}"/>
              </a:ext>
            </a:extLst>
          </p:cNvPr>
          <p:cNvSpPr/>
          <p:nvPr/>
        </p:nvSpPr>
        <p:spPr>
          <a:xfrm>
            <a:off x="4053879" y="189337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36" name="Flowchart: Connector 1235">
            <a:extLst>
              <a:ext uri="{FF2B5EF4-FFF2-40B4-BE49-F238E27FC236}">
                <a16:creationId xmlns:a16="http://schemas.microsoft.com/office/drawing/2014/main" id="{50C5F452-BAAF-94ED-1CCA-779D6437CBB5}"/>
              </a:ext>
            </a:extLst>
          </p:cNvPr>
          <p:cNvSpPr/>
          <p:nvPr/>
        </p:nvSpPr>
        <p:spPr>
          <a:xfrm>
            <a:off x="5114536" y="317311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37" name="Straight Connector 1236">
            <a:extLst>
              <a:ext uri="{FF2B5EF4-FFF2-40B4-BE49-F238E27FC236}">
                <a16:creationId xmlns:a16="http://schemas.microsoft.com/office/drawing/2014/main" id="{C4DB73FF-FDED-FCB1-B992-0279A2492A1A}"/>
              </a:ext>
            </a:extLst>
          </p:cNvPr>
          <p:cNvCxnSpPr>
            <a:cxnSpLocks/>
            <a:stCxn id="1235" idx="3"/>
            <a:endCxn id="1234" idx="7"/>
          </p:cNvCxnSpPr>
          <p:nvPr/>
        </p:nvCxnSpPr>
        <p:spPr>
          <a:xfrm flipH="1">
            <a:off x="3824050" y="2289520"/>
            <a:ext cx="303231" cy="502048"/>
          </a:xfrm>
          <a:prstGeom prst="line">
            <a:avLst/>
          </a:prstGeom>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0DC8F25C-5F10-46BE-B3BA-E2EE1DFF3470}"/>
              </a:ext>
            </a:extLst>
          </p:cNvPr>
          <p:cNvCxnSpPr>
            <a:cxnSpLocks/>
            <a:stCxn id="1235" idx="5"/>
            <a:endCxn id="869" idx="1"/>
          </p:cNvCxnSpPr>
          <p:nvPr/>
        </p:nvCxnSpPr>
        <p:spPr>
          <a:xfrm>
            <a:off x="4481695" y="2289520"/>
            <a:ext cx="210013" cy="309968"/>
          </a:xfrm>
          <a:prstGeom prst="line">
            <a:avLst/>
          </a:prstGeom>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9A6E9BEA-C4EA-F8C6-5D93-78498E355924}"/>
              </a:ext>
            </a:extLst>
          </p:cNvPr>
          <p:cNvCxnSpPr>
            <a:cxnSpLocks/>
            <a:stCxn id="864" idx="0"/>
            <a:endCxn id="1234" idx="5"/>
          </p:cNvCxnSpPr>
          <p:nvPr/>
        </p:nvCxnSpPr>
        <p:spPr>
          <a:xfrm flipH="1" flipV="1">
            <a:off x="3824050" y="3123714"/>
            <a:ext cx="85269" cy="221732"/>
          </a:xfrm>
          <a:prstGeom prst="line">
            <a:avLst/>
          </a:prstGeom>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C2310061-4279-E9BB-F815-A2FA99A9F6E5}"/>
              </a:ext>
            </a:extLst>
          </p:cNvPr>
          <p:cNvCxnSpPr>
            <a:cxnSpLocks/>
            <a:stCxn id="1234" idx="3"/>
            <a:endCxn id="1247" idx="0"/>
          </p:cNvCxnSpPr>
          <p:nvPr/>
        </p:nvCxnSpPr>
        <p:spPr>
          <a:xfrm flipH="1">
            <a:off x="3353548" y="3123714"/>
            <a:ext cx="143569" cy="220516"/>
          </a:xfrm>
          <a:prstGeom prst="line">
            <a:avLst/>
          </a:prstGeom>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31932587-1569-5BF8-28E8-01EEF62DD3D6}"/>
              </a:ext>
            </a:extLst>
          </p:cNvPr>
          <p:cNvCxnSpPr>
            <a:cxnSpLocks/>
            <a:stCxn id="1236" idx="5"/>
            <a:endCxn id="867" idx="0"/>
          </p:cNvCxnSpPr>
          <p:nvPr/>
        </p:nvCxnSpPr>
        <p:spPr>
          <a:xfrm>
            <a:off x="5546407" y="3574053"/>
            <a:ext cx="142213" cy="291354"/>
          </a:xfrm>
          <a:prstGeom prst="line">
            <a:avLst/>
          </a:prstGeom>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617FEEA-61FB-EBC1-7075-D77A375CBD7A}"/>
              </a:ext>
            </a:extLst>
          </p:cNvPr>
          <p:cNvCxnSpPr>
            <a:cxnSpLocks/>
            <a:stCxn id="1236" idx="1"/>
            <a:endCxn id="869" idx="5"/>
          </p:cNvCxnSpPr>
          <p:nvPr/>
        </p:nvCxnSpPr>
        <p:spPr>
          <a:xfrm flipH="1" flipV="1">
            <a:off x="5032126" y="2931634"/>
            <a:ext cx="156507" cy="310273"/>
          </a:xfrm>
          <a:prstGeom prst="line">
            <a:avLst/>
          </a:prstGeom>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60065C1A-A374-9D33-8946-93A39C654917}"/>
              </a:ext>
            </a:extLst>
          </p:cNvPr>
          <p:cNvCxnSpPr>
            <a:cxnSpLocks/>
            <a:stCxn id="1236" idx="3"/>
            <a:endCxn id="865" idx="0"/>
          </p:cNvCxnSpPr>
          <p:nvPr/>
        </p:nvCxnSpPr>
        <p:spPr>
          <a:xfrm flipH="1">
            <a:off x="4974671" y="3574053"/>
            <a:ext cx="213962" cy="257888"/>
          </a:xfrm>
          <a:prstGeom prst="line">
            <a:avLst/>
          </a:prstGeom>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487BFBC4-64EC-D6D7-B9CA-0B4983CF4F8E}"/>
              </a:ext>
            </a:extLst>
          </p:cNvPr>
          <p:cNvCxnSpPr>
            <a:cxnSpLocks/>
            <a:stCxn id="869" idx="3"/>
            <a:endCxn id="866" idx="0"/>
          </p:cNvCxnSpPr>
          <p:nvPr/>
        </p:nvCxnSpPr>
        <p:spPr>
          <a:xfrm flipH="1">
            <a:off x="4536695" y="2931634"/>
            <a:ext cx="155013" cy="419824"/>
          </a:xfrm>
          <a:prstGeom prst="line">
            <a:avLst/>
          </a:prstGeom>
        </p:spPr>
        <p:style>
          <a:lnRef idx="2">
            <a:schemeClr val="dk1"/>
          </a:lnRef>
          <a:fillRef idx="0">
            <a:schemeClr val="dk1"/>
          </a:fillRef>
          <a:effectRef idx="1">
            <a:schemeClr val="dk1"/>
          </a:effectRef>
          <a:fontRef idx="minor">
            <a:schemeClr val="tx1"/>
          </a:fontRef>
        </p:style>
      </p:cxnSp>
      <p:sp>
        <p:nvSpPr>
          <p:cNvPr id="1247" name="Google Shape;868;p37">
            <a:extLst>
              <a:ext uri="{FF2B5EF4-FFF2-40B4-BE49-F238E27FC236}">
                <a16:creationId xmlns:a16="http://schemas.microsoft.com/office/drawing/2014/main" id="{CB411DE4-9074-734B-F61A-052C1BC4CC6E}"/>
              </a:ext>
            </a:extLst>
          </p:cNvPr>
          <p:cNvSpPr txBox="1">
            <a:spLocks/>
          </p:cNvSpPr>
          <p:nvPr/>
        </p:nvSpPr>
        <p:spPr>
          <a:xfrm>
            <a:off x="3136787" y="33442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4" name="Google Shape;868;p37">
            <a:extLst>
              <a:ext uri="{FF2B5EF4-FFF2-40B4-BE49-F238E27FC236}">
                <a16:creationId xmlns:a16="http://schemas.microsoft.com/office/drawing/2014/main" id="{FE098DE6-78D5-FAE1-4777-2511A5B2C906}"/>
              </a:ext>
            </a:extLst>
          </p:cNvPr>
          <p:cNvSpPr txBox="1">
            <a:spLocks/>
          </p:cNvSpPr>
          <p:nvPr/>
        </p:nvSpPr>
        <p:spPr>
          <a:xfrm>
            <a:off x="3692558" y="33454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65" name="Google Shape;868;p37">
            <a:extLst>
              <a:ext uri="{FF2B5EF4-FFF2-40B4-BE49-F238E27FC236}">
                <a16:creationId xmlns:a16="http://schemas.microsoft.com/office/drawing/2014/main" id="{FDD00897-B1DF-DBC0-3EF5-1794450448B4}"/>
              </a:ext>
            </a:extLst>
          </p:cNvPr>
          <p:cNvSpPr txBox="1">
            <a:spLocks/>
          </p:cNvSpPr>
          <p:nvPr/>
        </p:nvSpPr>
        <p:spPr>
          <a:xfrm>
            <a:off x="4775520" y="383194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66" name="Google Shape;868;p37">
            <a:extLst>
              <a:ext uri="{FF2B5EF4-FFF2-40B4-BE49-F238E27FC236}">
                <a16:creationId xmlns:a16="http://schemas.microsoft.com/office/drawing/2014/main" id="{70D230E2-D595-6F4A-61EE-EE53D69C1C74}"/>
              </a:ext>
            </a:extLst>
          </p:cNvPr>
          <p:cNvSpPr txBox="1">
            <a:spLocks/>
          </p:cNvSpPr>
          <p:nvPr/>
        </p:nvSpPr>
        <p:spPr>
          <a:xfrm>
            <a:off x="4319934" y="33514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67" name="Google Shape;868;p37">
            <a:extLst>
              <a:ext uri="{FF2B5EF4-FFF2-40B4-BE49-F238E27FC236}">
                <a16:creationId xmlns:a16="http://schemas.microsoft.com/office/drawing/2014/main" id="{D519E4FD-7C91-A4D7-FB55-0520E17F31D8}"/>
              </a:ext>
            </a:extLst>
          </p:cNvPr>
          <p:cNvSpPr txBox="1">
            <a:spLocks/>
          </p:cNvSpPr>
          <p:nvPr/>
        </p:nvSpPr>
        <p:spPr>
          <a:xfrm>
            <a:off x="5471859" y="38654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69" name="Flowchart: Connector 868">
            <a:extLst>
              <a:ext uri="{FF2B5EF4-FFF2-40B4-BE49-F238E27FC236}">
                <a16:creationId xmlns:a16="http://schemas.microsoft.com/office/drawing/2014/main" id="{EBEA1BDA-EF63-5EE0-1CBC-AD0F26E6EE21}"/>
              </a:ext>
            </a:extLst>
          </p:cNvPr>
          <p:cNvSpPr/>
          <p:nvPr/>
        </p:nvSpPr>
        <p:spPr>
          <a:xfrm>
            <a:off x="4621205" y="2530698"/>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70" name="Straight Connector 869">
            <a:extLst>
              <a:ext uri="{FF2B5EF4-FFF2-40B4-BE49-F238E27FC236}">
                <a16:creationId xmlns:a16="http://schemas.microsoft.com/office/drawing/2014/main" id="{1018C7BC-4C00-5066-B3E3-37DBAF63BB84}"/>
              </a:ext>
            </a:extLst>
          </p:cNvPr>
          <p:cNvCxnSpPr>
            <a:cxnSpLocks/>
            <a:stCxn id="1235" idx="0"/>
          </p:cNvCxnSpPr>
          <p:nvPr/>
        </p:nvCxnSpPr>
        <p:spPr>
          <a:xfrm flipV="1">
            <a:off x="4304488" y="1642322"/>
            <a:ext cx="0" cy="251049"/>
          </a:xfrm>
          <a:prstGeom prst="line">
            <a:avLst/>
          </a:prstGeom>
        </p:spPr>
        <p:style>
          <a:lnRef idx="2">
            <a:schemeClr val="dk1"/>
          </a:lnRef>
          <a:fillRef idx="0">
            <a:schemeClr val="dk1"/>
          </a:fillRef>
          <a:effectRef idx="1">
            <a:schemeClr val="dk1"/>
          </a:effectRef>
          <a:fontRef idx="minor">
            <a:schemeClr val="tx1"/>
          </a:fontRef>
        </p:style>
      </p:cxnSp>
      <p:sp>
        <p:nvSpPr>
          <p:cNvPr id="1277" name="Flowchart: Connector 1276">
            <a:extLst>
              <a:ext uri="{FF2B5EF4-FFF2-40B4-BE49-F238E27FC236}">
                <a16:creationId xmlns:a16="http://schemas.microsoft.com/office/drawing/2014/main" id="{2A853DE3-D5EC-6423-1B90-26D515A7ABFF}"/>
              </a:ext>
            </a:extLst>
          </p:cNvPr>
          <p:cNvSpPr/>
          <p:nvPr/>
        </p:nvSpPr>
        <p:spPr>
          <a:xfrm>
            <a:off x="6370875" y="305113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78" name="Flowchart: Connector 1277">
            <a:extLst>
              <a:ext uri="{FF2B5EF4-FFF2-40B4-BE49-F238E27FC236}">
                <a16:creationId xmlns:a16="http://schemas.microsoft.com/office/drawing/2014/main" id="{7BE996A3-F7A6-7E9C-8617-0386FE04EC94}"/>
              </a:ext>
            </a:extLst>
          </p:cNvPr>
          <p:cNvSpPr/>
          <p:nvPr/>
        </p:nvSpPr>
        <p:spPr>
          <a:xfrm>
            <a:off x="6840196" y="249996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79" name="Flowchart: Connector 1278">
            <a:extLst>
              <a:ext uri="{FF2B5EF4-FFF2-40B4-BE49-F238E27FC236}">
                <a16:creationId xmlns:a16="http://schemas.microsoft.com/office/drawing/2014/main" id="{199D36D5-D45D-7BF4-5B56-B2204E651A0E}"/>
              </a:ext>
            </a:extLst>
          </p:cNvPr>
          <p:cNvSpPr/>
          <p:nvPr/>
        </p:nvSpPr>
        <p:spPr>
          <a:xfrm>
            <a:off x="8044918" y="232026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80" name="Straight Connector 1279">
            <a:extLst>
              <a:ext uri="{FF2B5EF4-FFF2-40B4-BE49-F238E27FC236}">
                <a16:creationId xmlns:a16="http://schemas.microsoft.com/office/drawing/2014/main" id="{844DAFA7-EC14-67D6-9D91-3260B5144727}"/>
              </a:ext>
            </a:extLst>
          </p:cNvPr>
          <p:cNvCxnSpPr>
            <a:cxnSpLocks/>
            <a:stCxn id="1278" idx="3"/>
            <a:endCxn id="1277" idx="7"/>
          </p:cNvCxnSpPr>
          <p:nvPr/>
        </p:nvCxnSpPr>
        <p:spPr>
          <a:xfrm flipH="1">
            <a:off x="6765518" y="2896113"/>
            <a:ext cx="148080" cy="223807"/>
          </a:xfrm>
          <a:prstGeom prst="line">
            <a:avLst/>
          </a:prstGeom>
        </p:spPr>
        <p:style>
          <a:lnRef idx="2">
            <a:schemeClr val="dk1"/>
          </a:lnRef>
          <a:fillRef idx="0">
            <a:schemeClr val="dk1"/>
          </a:fillRef>
          <a:effectRef idx="1">
            <a:schemeClr val="dk1"/>
          </a:effectRef>
          <a:fontRef idx="minor">
            <a:schemeClr val="tx1"/>
          </a:fontRef>
        </p:style>
      </p:cxnSp>
      <p:cxnSp>
        <p:nvCxnSpPr>
          <p:cNvPr id="1281" name="Straight Connector 1280">
            <a:extLst>
              <a:ext uri="{FF2B5EF4-FFF2-40B4-BE49-F238E27FC236}">
                <a16:creationId xmlns:a16="http://schemas.microsoft.com/office/drawing/2014/main" id="{090FD283-BF5D-8D67-C86A-FCE216CA82D3}"/>
              </a:ext>
            </a:extLst>
          </p:cNvPr>
          <p:cNvCxnSpPr>
            <a:cxnSpLocks/>
            <a:stCxn id="1278" idx="7"/>
            <a:endCxn id="1293" idx="3"/>
          </p:cNvCxnSpPr>
          <p:nvPr/>
        </p:nvCxnSpPr>
        <p:spPr>
          <a:xfrm flipV="1">
            <a:off x="7268012" y="2134783"/>
            <a:ext cx="205195" cy="433150"/>
          </a:xfrm>
          <a:prstGeom prst="line">
            <a:avLst/>
          </a:prstGeom>
        </p:spPr>
        <p:style>
          <a:lnRef idx="2">
            <a:schemeClr val="dk1"/>
          </a:lnRef>
          <a:fillRef idx="0">
            <a:schemeClr val="dk1"/>
          </a:fillRef>
          <a:effectRef idx="1">
            <a:schemeClr val="dk1"/>
          </a:effectRef>
          <a:fontRef idx="minor">
            <a:schemeClr val="tx1"/>
          </a:fontRef>
        </p:style>
      </p:cxnSp>
      <p:cxnSp>
        <p:nvCxnSpPr>
          <p:cNvPr id="1282" name="Straight Connector 1281">
            <a:extLst>
              <a:ext uri="{FF2B5EF4-FFF2-40B4-BE49-F238E27FC236}">
                <a16:creationId xmlns:a16="http://schemas.microsoft.com/office/drawing/2014/main" id="{FF0A3D50-565B-BA4E-0B39-1132F9030173}"/>
              </a:ext>
            </a:extLst>
          </p:cNvPr>
          <p:cNvCxnSpPr>
            <a:cxnSpLocks/>
            <a:stCxn id="1289" idx="0"/>
            <a:endCxn id="1277" idx="5"/>
          </p:cNvCxnSpPr>
          <p:nvPr/>
        </p:nvCxnSpPr>
        <p:spPr>
          <a:xfrm flipH="1" flipV="1">
            <a:off x="6765518" y="3452066"/>
            <a:ext cx="238186" cy="377115"/>
          </a:xfrm>
          <a:prstGeom prst="line">
            <a:avLst/>
          </a:prstGeom>
        </p:spPr>
        <p:style>
          <a:lnRef idx="2">
            <a:schemeClr val="dk1"/>
          </a:lnRef>
          <a:fillRef idx="0">
            <a:schemeClr val="dk1"/>
          </a:fillRef>
          <a:effectRef idx="1">
            <a:schemeClr val="dk1"/>
          </a:effectRef>
          <a:fontRef idx="minor">
            <a:schemeClr val="tx1"/>
          </a:fontRef>
        </p:style>
      </p:cxnSp>
      <p:cxnSp>
        <p:nvCxnSpPr>
          <p:cNvPr id="1283" name="Straight Connector 1282">
            <a:extLst>
              <a:ext uri="{FF2B5EF4-FFF2-40B4-BE49-F238E27FC236}">
                <a16:creationId xmlns:a16="http://schemas.microsoft.com/office/drawing/2014/main" id="{242ECD2C-8B69-6432-7BA8-D9BCB32FE98D}"/>
              </a:ext>
            </a:extLst>
          </p:cNvPr>
          <p:cNvCxnSpPr>
            <a:cxnSpLocks/>
            <a:stCxn id="1277" idx="3"/>
            <a:endCxn id="1288" idx="0"/>
          </p:cNvCxnSpPr>
          <p:nvPr/>
        </p:nvCxnSpPr>
        <p:spPr>
          <a:xfrm flipH="1">
            <a:off x="6306304" y="3452066"/>
            <a:ext cx="132281" cy="379875"/>
          </a:xfrm>
          <a:prstGeom prst="line">
            <a:avLst/>
          </a:prstGeom>
        </p:spPr>
        <p:style>
          <a:lnRef idx="2">
            <a:schemeClr val="dk1"/>
          </a:lnRef>
          <a:fillRef idx="0">
            <a:schemeClr val="dk1"/>
          </a:fillRef>
          <a:effectRef idx="1">
            <a:schemeClr val="dk1"/>
          </a:effectRef>
          <a:fontRef idx="minor">
            <a:schemeClr val="tx1"/>
          </a:fontRef>
        </p:style>
      </p:cxnSp>
      <p:cxnSp>
        <p:nvCxnSpPr>
          <p:cNvPr id="1284" name="Straight Connector 1283">
            <a:extLst>
              <a:ext uri="{FF2B5EF4-FFF2-40B4-BE49-F238E27FC236}">
                <a16:creationId xmlns:a16="http://schemas.microsoft.com/office/drawing/2014/main" id="{8A6DE0AB-8BC8-5A06-7D92-3D2528FF5B75}"/>
              </a:ext>
            </a:extLst>
          </p:cNvPr>
          <p:cNvCxnSpPr>
            <a:cxnSpLocks/>
            <a:stCxn id="1279" idx="5"/>
            <a:endCxn id="1292" idx="0"/>
          </p:cNvCxnSpPr>
          <p:nvPr/>
        </p:nvCxnSpPr>
        <p:spPr>
          <a:xfrm>
            <a:off x="8476789" y="2721202"/>
            <a:ext cx="214895" cy="260764"/>
          </a:xfrm>
          <a:prstGeom prst="line">
            <a:avLst/>
          </a:prstGeom>
        </p:spPr>
        <p:style>
          <a:lnRef idx="2">
            <a:schemeClr val="dk1"/>
          </a:lnRef>
          <a:fillRef idx="0">
            <a:schemeClr val="dk1"/>
          </a:fillRef>
          <a:effectRef idx="1">
            <a:schemeClr val="dk1"/>
          </a:effectRef>
          <a:fontRef idx="minor">
            <a:schemeClr val="tx1"/>
          </a:fontRef>
        </p:style>
      </p:cxnSp>
      <p:cxnSp>
        <p:nvCxnSpPr>
          <p:cNvPr id="1285" name="Straight Connector 1284">
            <a:extLst>
              <a:ext uri="{FF2B5EF4-FFF2-40B4-BE49-F238E27FC236}">
                <a16:creationId xmlns:a16="http://schemas.microsoft.com/office/drawing/2014/main" id="{08FC505A-E165-46A6-A4C0-AEAACAE533B8}"/>
              </a:ext>
            </a:extLst>
          </p:cNvPr>
          <p:cNvCxnSpPr>
            <a:cxnSpLocks/>
            <a:stCxn id="1279" idx="1"/>
            <a:endCxn id="1293" idx="5"/>
          </p:cNvCxnSpPr>
          <p:nvPr/>
        </p:nvCxnSpPr>
        <p:spPr>
          <a:xfrm flipH="1" flipV="1">
            <a:off x="7813625" y="2134783"/>
            <a:ext cx="305390" cy="254273"/>
          </a:xfrm>
          <a:prstGeom prst="line">
            <a:avLst/>
          </a:prstGeom>
        </p:spPr>
        <p:style>
          <a:lnRef idx="2">
            <a:schemeClr val="dk1"/>
          </a:lnRef>
          <a:fillRef idx="0">
            <a:schemeClr val="dk1"/>
          </a:fillRef>
          <a:effectRef idx="1">
            <a:schemeClr val="dk1"/>
          </a:effectRef>
          <a:fontRef idx="minor">
            <a:schemeClr val="tx1"/>
          </a:fontRef>
        </p:style>
      </p:cxnSp>
      <p:cxnSp>
        <p:nvCxnSpPr>
          <p:cNvPr id="1286" name="Straight Connector 1285">
            <a:extLst>
              <a:ext uri="{FF2B5EF4-FFF2-40B4-BE49-F238E27FC236}">
                <a16:creationId xmlns:a16="http://schemas.microsoft.com/office/drawing/2014/main" id="{AE7E3BC3-0AB6-9897-C046-8A26A5B4BC67}"/>
              </a:ext>
            </a:extLst>
          </p:cNvPr>
          <p:cNvCxnSpPr>
            <a:cxnSpLocks/>
            <a:stCxn id="1279" idx="3"/>
            <a:endCxn id="1290" idx="0"/>
          </p:cNvCxnSpPr>
          <p:nvPr/>
        </p:nvCxnSpPr>
        <p:spPr>
          <a:xfrm flipH="1">
            <a:off x="8024733" y="2721202"/>
            <a:ext cx="94282" cy="243950"/>
          </a:xfrm>
          <a:prstGeom prst="line">
            <a:avLst/>
          </a:prstGeom>
        </p:spPr>
        <p:style>
          <a:lnRef idx="2">
            <a:schemeClr val="dk1"/>
          </a:lnRef>
          <a:fillRef idx="0">
            <a:schemeClr val="dk1"/>
          </a:fillRef>
          <a:effectRef idx="1">
            <a:schemeClr val="dk1"/>
          </a:effectRef>
          <a:fontRef idx="minor">
            <a:schemeClr val="tx1"/>
          </a:fontRef>
        </p:style>
      </p:cxnSp>
      <p:cxnSp>
        <p:nvCxnSpPr>
          <p:cNvPr id="1287" name="Straight Connector 1286">
            <a:extLst>
              <a:ext uri="{FF2B5EF4-FFF2-40B4-BE49-F238E27FC236}">
                <a16:creationId xmlns:a16="http://schemas.microsoft.com/office/drawing/2014/main" id="{2A890785-CBD5-CD88-6E04-49A92657F9D1}"/>
              </a:ext>
            </a:extLst>
          </p:cNvPr>
          <p:cNvCxnSpPr>
            <a:cxnSpLocks/>
            <a:stCxn id="1278" idx="5"/>
            <a:endCxn id="1291" idx="0"/>
          </p:cNvCxnSpPr>
          <p:nvPr/>
        </p:nvCxnSpPr>
        <p:spPr>
          <a:xfrm>
            <a:off x="7268012" y="2896113"/>
            <a:ext cx="185432" cy="187738"/>
          </a:xfrm>
          <a:prstGeom prst="line">
            <a:avLst/>
          </a:prstGeom>
        </p:spPr>
        <p:style>
          <a:lnRef idx="2">
            <a:schemeClr val="dk1"/>
          </a:lnRef>
          <a:fillRef idx="0">
            <a:schemeClr val="dk1"/>
          </a:fillRef>
          <a:effectRef idx="1">
            <a:schemeClr val="dk1"/>
          </a:effectRef>
          <a:fontRef idx="minor">
            <a:schemeClr val="tx1"/>
          </a:fontRef>
        </p:style>
      </p:cxnSp>
      <p:sp>
        <p:nvSpPr>
          <p:cNvPr id="1288" name="Google Shape;868;p37">
            <a:extLst>
              <a:ext uri="{FF2B5EF4-FFF2-40B4-BE49-F238E27FC236}">
                <a16:creationId xmlns:a16="http://schemas.microsoft.com/office/drawing/2014/main" id="{DEE06486-B197-7E6E-4C9D-169814A06D6E}"/>
              </a:ext>
            </a:extLst>
          </p:cNvPr>
          <p:cNvSpPr txBox="1">
            <a:spLocks/>
          </p:cNvSpPr>
          <p:nvPr/>
        </p:nvSpPr>
        <p:spPr>
          <a:xfrm>
            <a:off x="6089543" y="38319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289" name="Google Shape;868;p37">
            <a:extLst>
              <a:ext uri="{FF2B5EF4-FFF2-40B4-BE49-F238E27FC236}">
                <a16:creationId xmlns:a16="http://schemas.microsoft.com/office/drawing/2014/main" id="{D25355C9-891F-1EFA-349C-90FE81FA4B33}"/>
              </a:ext>
            </a:extLst>
          </p:cNvPr>
          <p:cNvSpPr txBox="1">
            <a:spLocks/>
          </p:cNvSpPr>
          <p:nvPr/>
        </p:nvSpPr>
        <p:spPr>
          <a:xfrm>
            <a:off x="6786943" y="38291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290" name="Google Shape;868;p37">
            <a:extLst>
              <a:ext uri="{FF2B5EF4-FFF2-40B4-BE49-F238E27FC236}">
                <a16:creationId xmlns:a16="http://schemas.microsoft.com/office/drawing/2014/main" id="{0519FD51-09A5-CF5D-C06F-01E2C2B0E2B0}"/>
              </a:ext>
            </a:extLst>
          </p:cNvPr>
          <p:cNvSpPr txBox="1">
            <a:spLocks/>
          </p:cNvSpPr>
          <p:nvPr/>
        </p:nvSpPr>
        <p:spPr>
          <a:xfrm>
            <a:off x="7825582" y="2965152"/>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91" name="Google Shape;868;p37">
            <a:extLst>
              <a:ext uri="{FF2B5EF4-FFF2-40B4-BE49-F238E27FC236}">
                <a16:creationId xmlns:a16="http://schemas.microsoft.com/office/drawing/2014/main" id="{54E3979A-2E67-12E7-3DC1-6BDE4C71E93F}"/>
              </a:ext>
            </a:extLst>
          </p:cNvPr>
          <p:cNvSpPr txBox="1">
            <a:spLocks/>
          </p:cNvSpPr>
          <p:nvPr/>
        </p:nvSpPr>
        <p:spPr>
          <a:xfrm>
            <a:off x="7236683" y="308385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292" name="Google Shape;868;p37">
            <a:extLst>
              <a:ext uri="{FF2B5EF4-FFF2-40B4-BE49-F238E27FC236}">
                <a16:creationId xmlns:a16="http://schemas.microsoft.com/office/drawing/2014/main" id="{50D7286D-22BD-1FEB-828B-DAAEC9740CB9}"/>
              </a:ext>
            </a:extLst>
          </p:cNvPr>
          <p:cNvSpPr txBox="1">
            <a:spLocks/>
          </p:cNvSpPr>
          <p:nvPr/>
        </p:nvSpPr>
        <p:spPr>
          <a:xfrm>
            <a:off x="8474923" y="298196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93" name="Flowchart: Connector 1292">
            <a:extLst>
              <a:ext uri="{FF2B5EF4-FFF2-40B4-BE49-F238E27FC236}">
                <a16:creationId xmlns:a16="http://schemas.microsoft.com/office/drawing/2014/main" id="{03732A59-8585-E2D3-5FF0-2129F8B47B2C}"/>
              </a:ext>
            </a:extLst>
          </p:cNvPr>
          <p:cNvSpPr/>
          <p:nvPr/>
        </p:nvSpPr>
        <p:spPr>
          <a:xfrm>
            <a:off x="7402704" y="1733847"/>
            <a:ext cx="481424"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294" name="Straight Connector 1293">
            <a:extLst>
              <a:ext uri="{FF2B5EF4-FFF2-40B4-BE49-F238E27FC236}">
                <a16:creationId xmlns:a16="http://schemas.microsoft.com/office/drawing/2014/main" id="{2E2CE8AA-8C7B-08AC-383D-6D44E5993735}"/>
              </a:ext>
            </a:extLst>
          </p:cNvPr>
          <p:cNvCxnSpPr>
            <a:cxnSpLocks/>
            <a:stCxn id="1293" idx="0"/>
          </p:cNvCxnSpPr>
          <p:nvPr/>
        </p:nvCxnSpPr>
        <p:spPr>
          <a:xfrm flipV="1">
            <a:off x="7643416" y="1469721"/>
            <a:ext cx="0" cy="264126"/>
          </a:xfrm>
          <a:prstGeom prst="line">
            <a:avLst/>
          </a:prstGeom>
        </p:spPr>
        <p:style>
          <a:lnRef idx="2">
            <a:schemeClr val="dk1"/>
          </a:lnRef>
          <a:fillRef idx="0">
            <a:schemeClr val="dk1"/>
          </a:fillRef>
          <a:effectRef idx="1">
            <a:schemeClr val="dk1"/>
          </a:effectRef>
          <a:fontRef idx="minor">
            <a:schemeClr val="tx1"/>
          </a:fontRef>
        </p:style>
      </p:cxnSp>
      <p:sp>
        <p:nvSpPr>
          <p:cNvPr id="1381" name="Google Shape;868;p37">
            <a:extLst>
              <a:ext uri="{FF2B5EF4-FFF2-40B4-BE49-F238E27FC236}">
                <a16:creationId xmlns:a16="http://schemas.microsoft.com/office/drawing/2014/main" id="{EE0E3310-A374-65BB-1775-0B85A5EAFCC0}"/>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406769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868" name="Google Shape;868;p37"/>
          <p:cNvSpPr txBox="1">
            <a:spLocks noGrp="1"/>
          </p:cNvSpPr>
          <p:nvPr>
            <p:ph type="subTitle" idx="1"/>
          </p:nvPr>
        </p:nvSpPr>
        <p:spPr>
          <a:xfrm>
            <a:off x="300111" y="1851927"/>
            <a:ext cx="8543778" cy="203538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1: Thực hiện (Insert) thêm node được thêm vào như cây nhị phân tìm kiếm và đánh dấu node được thêm vào có màu đỏ. </a:t>
            </a:r>
          </a:p>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2: Thực hiện Recolor, Rotate cây khi cây vi phạm quy tắc CTDL cây Đỏ-Đen. Thực hiện xem xét </a:t>
            </a:r>
            <a:r>
              <a:rPr lang="vi-VN" sz="1600" b="1">
                <a:latin typeface="Nunito" pitchFamily="2" charset="-93"/>
              </a:rPr>
              <a:t>màu node X’s Uncle </a:t>
            </a:r>
            <a:r>
              <a:rPr lang="vi-VN" sz="1600">
                <a:latin typeface="Nunito" pitchFamily="2" charset="-93"/>
              </a:rPr>
              <a:t>để áp dụng Rotate – Recolor Case phù hợp (X là node được thêm mới).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51</a:t>
            </a:r>
          </a:p>
        </p:txBody>
      </p:sp>
      <p:sp>
        <p:nvSpPr>
          <p:cNvPr id="4" name="Rectangle 3">
            <a:extLst>
              <a:ext uri="{FF2B5EF4-FFF2-40B4-BE49-F238E27FC236}">
                <a16:creationId xmlns:a16="http://schemas.microsoft.com/office/drawing/2014/main" id="{5984786B-BE56-BF4F-EAD4-054A9819D229}"/>
              </a:ext>
            </a:extLst>
          </p:cNvPr>
          <p:cNvSpPr/>
          <p:nvPr/>
        </p:nvSpPr>
        <p:spPr>
          <a:xfrm>
            <a:off x="300111" y="1464384"/>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Tree>
    <p:extLst>
      <p:ext uri="{BB962C8B-B14F-4D97-AF65-F5344CB8AC3E}">
        <p14:creationId xmlns:p14="http://schemas.microsoft.com/office/powerpoint/2010/main" val="305416865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52</a:t>
            </a:r>
          </a:p>
        </p:txBody>
      </p:sp>
      <p:sp>
        <p:nvSpPr>
          <p:cNvPr id="5" name="Google Shape;868;p37">
            <a:extLst>
              <a:ext uri="{FF2B5EF4-FFF2-40B4-BE49-F238E27FC236}">
                <a16:creationId xmlns:a16="http://schemas.microsoft.com/office/drawing/2014/main" id="{BF211562-7DE0-E343-ABAD-882CE3C17298}"/>
              </a:ext>
            </a:extLst>
          </p:cNvPr>
          <p:cNvSpPr txBox="1">
            <a:spLocks/>
          </p:cNvSpPr>
          <p:nvPr/>
        </p:nvSpPr>
        <p:spPr>
          <a:xfrm>
            <a:off x="300111" y="2302491"/>
            <a:ext cx="8543778" cy="10354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thêm 1 node trong cây, ta cần chú ý trường hợp 2 node đỏ liền kề nhau và node đỏ có thể làm node gốc. </a:t>
            </a:r>
          </a:p>
        </p:txBody>
      </p:sp>
      <p:sp>
        <p:nvSpPr>
          <p:cNvPr id="6" name="Rectangle 5">
            <a:extLst>
              <a:ext uri="{FF2B5EF4-FFF2-40B4-BE49-F238E27FC236}">
                <a16:creationId xmlns:a16="http://schemas.microsoft.com/office/drawing/2014/main" id="{835D113D-245E-89DE-6C67-0EB08BC54350}"/>
              </a:ext>
            </a:extLst>
          </p:cNvPr>
          <p:cNvSpPr/>
          <p:nvPr/>
        </p:nvSpPr>
        <p:spPr>
          <a:xfrm>
            <a:off x="300111" y="186864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Tree>
    <p:extLst>
      <p:ext uri="{BB962C8B-B14F-4D97-AF65-F5344CB8AC3E}">
        <p14:creationId xmlns:p14="http://schemas.microsoft.com/office/powerpoint/2010/main" val="326613861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898873"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8" name="Rectangle 17">
            <a:extLst>
              <a:ext uri="{FF2B5EF4-FFF2-40B4-BE49-F238E27FC236}">
                <a16:creationId xmlns:a16="http://schemas.microsoft.com/office/drawing/2014/main" id="{5E119D6C-9065-B249-5CE9-BB7EB95CE030}"/>
              </a:ext>
            </a:extLst>
          </p:cNvPr>
          <p:cNvSpPr/>
          <p:nvPr/>
        </p:nvSpPr>
        <p:spPr>
          <a:xfrm>
            <a:off x="969932"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488178"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357860"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389635"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8" name="Google Shape;868;p37">
            <a:extLst>
              <a:ext uri="{FF2B5EF4-FFF2-40B4-BE49-F238E27FC236}">
                <a16:creationId xmlns:a16="http://schemas.microsoft.com/office/drawing/2014/main" id="{03550595-155A-254A-6758-184CD5C85C42}"/>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17" name="Straight Connector 16">
            <a:extLst>
              <a:ext uri="{FF2B5EF4-FFF2-40B4-BE49-F238E27FC236}">
                <a16:creationId xmlns:a16="http://schemas.microsoft.com/office/drawing/2014/main" id="{10F28B4B-2DD4-4DE2-2F3E-E4D0ACA9B1E0}"/>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0301D496-2699-A763-C5D5-4B9AE978C8E9}"/>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23" name="Rectangle 22">
            <a:extLst>
              <a:ext uri="{FF2B5EF4-FFF2-40B4-BE49-F238E27FC236}">
                <a16:creationId xmlns:a16="http://schemas.microsoft.com/office/drawing/2014/main" id="{A7A65450-306D-CC40-40E0-575D40545058}"/>
              </a:ext>
            </a:extLst>
          </p:cNvPr>
          <p:cNvSpPr/>
          <p:nvPr/>
        </p:nvSpPr>
        <p:spPr>
          <a:xfrm>
            <a:off x="883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3" name="TextBox 2">
            <a:extLst>
              <a:ext uri="{FF2B5EF4-FFF2-40B4-BE49-F238E27FC236}">
                <a16:creationId xmlns:a16="http://schemas.microsoft.com/office/drawing/2014/main" id="{FA482F00-8D9D-788F-5F35-FB4340E6A8D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53</a:t>
            </a:r>
          </a:p>
        </p:txBody>
      </p:sp>
    </p:spTree>
    <p:extLst>
      <p:ext uri="{BB962C8B-B14F-4D97-AF65-F5344CB8AC3E}">
        <p14:creationId xmlns:p14="http://schemas.microsoft.com/office/powerpoint/2010/main" val="376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942150"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1013209"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531455"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401137"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432912"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467065" y="2158878"/>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538124"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 name="Rectangle 10">
            <a:extLst>
              <a:ext uri="{FF2B5EF4-FFF2-40B4-BE49-F238E27FC236}">
                <a16:creationId xmlns:a16="http://schemas.microsoft.com/office/drawing/2014/main" id="{1506C0DA-7327-E866-268F-7E90BDA26A99}"/>
              </a:ext>
            </a:extLst>
          </p:cNvPr>
          <p:cNvSpPr/>
          <p:nvPr/>
        </p:nvSpPr>
        <p:spPr>
          <a:xfrm>
            <a:off x="7056370"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926052" y="264770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11" idx="0"/>
          </p:cNvCxnSpPr>
          <p:nvPr/>
        </p:nvCxnSpPr>
        <p:spPr>
          <a:xfrm>
            <a:off x="6957827" y="264770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2679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TextBox 7">
            <a:extLst>
              <a:ext uri="{FF2B5EF4-FFF2-40B4-BE49-F238E27FC236}">
                <a16:creationId xmlns:a16="http://schemas.microsoft.com/office/drawing/2014/main" id="{1070D7E0-2A1E-461F-A6DD-89B4D494090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54</a:t>
            </a:r>
          </a:p>
        </p:txBody>
      </p:sp>
    </p:spTree>
    <p:extLst>
      <p:ext uri="{BB962C8B-B14F-4D97-AF65-F5344CB8AC3E}">
        <p14:creationId xmlns:p14="http://schemas.microsoft.com/office/powerpoint/2010/main" val="180127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248626" y="230811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644803"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7843456"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7032731" y="2784063"/>
            <a:ext cx="300096" cy="44354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7739388" y="2784063"/>
            <a:ext cx="491996" cy="443542"/>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242640" y="1573249"/>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350448" y="24437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738376" y="2062079"/>
            <a:ext cx="588465" cy="38169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733402" y="2062079"/>
            <a:ext cx="599425" cy="3276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217922"/>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95391" y="21525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53" name="Rectangle 52">
            <a:extLst>
              <a:ext uri="{FF2B5EF4-FFF2-40B4-BE49-F238E27FC236}">
                <a16:creationId xmlns:a16="http://schemas.microsoft.com/office/drawing/2014/main" id="{048B1445-E8A4-BFA8-94B8-CAE492CF1E0A}"/>
              </a:ext>
            </a:extLst>
          </p:cNvPr>
          <p:cNvSpPr/>
          <p:nvPr/>
        </p:nvSpPr>
        <p:spPr>
          <a:xfrm>
            <a:off x="1063266"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81512"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451194" y="2641355"/>
            <a:ext cx="528398" cy="39272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86153" y="2641355"/>
            <a:ext cx="583287" cy="392729"/>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BE29DAA7-2F87-8A39-28F8-0636B792118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55</a:t>
            </a:r>
          </a:p>
        </p:txBody>
      </p:sp>
    </p:spTree>
    <p:extLst>
      <p:ext uri="{BB962C8B-B14F-4D97-AF65-F5344CB8AC3E}">
        <p14:creationId xmlns:p14="http://schemas.microsoft.com/office/powerpoint/2010/main" val="23829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073286" y="156503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486988" y="2288186"/>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6874916" y="2040983"/>
            <a:ext cx="282571" cy="24720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564048" y="2040983"/>
            <a:ext cx="232602" cy="294104"/>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325802" y="839797"/>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449502" y="1748333"/>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837430" y="1328627"/>
            <a:ext cx="572573" cy="4197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816564" y="1328627"/>
            <a:ext cx="340923" cy="31806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559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Flowchart: Connector 7">
            <a:extLst>
              <a:ext uri="{FF2B5EF4-FFF2-40B4-BE49-F238E27FC236}">
                <a16:creationId xmlns:a16="http://schemas.microsoft.com/office/drawing/2014/main" id="{11A2C3C3-C57A-6342-6484-33AA098A6006}"/>
              </a:ext>
            </a:extLst>
          </p:cNvPr>
          <p:cNvSpPr/>
          <p:nvPr/>
        </p:nvSpPr>
        <p:spPr>
          <a:xfrm>
            <a:off x="7712449" y="225121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154800" y="3049697"/>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170356" y="304707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542728" y="2740047"/>
            <a:ext cx="253922" cy="3096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203211" y="2740047"/>
            <a:ext cx="355073" cy="307024"/>
          </a:xfrm>
          <a:prstGeom prst="line">
            <a:avLst/>
          </a:prstGeom>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E593B553-A95B-AACA-392B-1C13FFFA9FA0}"/>
              </a:ext>
            </a:extLst>
          </p:cNvPr>
          <p:cNvGrpSpPr/>
          <p:nvPr/>
        </p:nvGrpSpPr>
        <p:grpSpPr>
          <a:xfrm>
            <a:off x="2361392" y="2784770"/>
            <a:ext cx="4165806" cy="723934"/>
            <a:chOff x="2233291" y="2234890"/>
            <a:chExt cx="3933763" cy="723934"/>
          </a:xfrm>
        </p:grpSpPr>
        <p:sp>
          <p:nvSpPr>
            <p:cNvPr id="47" name="Rectangle: Rounded Corners 46">
              <a:extLst>
                <a:ext uri="{FF2B5EF4-FFF2-40B4-BE49-F238E27FC236}">
                  <a16:creationId xmlns:a16="http://schemas.microsoft.com/office/drawing/2014/main" id="{40621C14-B152-5F32-51A7-88F958996A3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3 – 3.2. Right Right Case</a:t>
              </a:r>
            </a:p>
          </p:txBody>
        </p:sp>
        <p:sp>
          <p:nvSpPr>
            <p:cNvPr id="48" name="Rectangle 47">
              <a:extLst>
                <a:ext uri="{FF2B5EF4-FFF2-40B4-BE49-F238E27FC236}">
                  <a16:creationId xmlns:a16="http://schemas.microsoft.com/office/drawing/2014/main" id="{C0095CEE-0FB7-A480-9264-86361FEDB5EC}"/>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51" name="Straight Arrow Connector 50">
            <a:extLst>
              <a:ext uri="{FF2B5EF4-FFF2-40B4-BE49-F238E27FC236}">
                <a16:creationId xmlns:a16="http://schemas.microsoft.com/office/drawing/2014/main" id="{D7705EBC-23AD-168B-837A-0A47B6011300}"/>
              </a:ext>
            </a:extLst>
          </p:cNvPr>
          <p:cNvCxnSpPr>
            <a:cxnSpLocks/>
          </p:cNvCxnSpPr>
          <p:nvPr/>
        </p:nvCxnSpPr>
        <p:spPr>
          <a:xfrm flipV="1">
            <a:off x="6077349" y="2404918"/>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6D8EE4-A39E-5803-B964-B74C89FB13A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56</a:t>
            </a:r>
          </a:p>
        </p:txBody>
      </p:sp>
    </p:spTree>
    <p:extLst>
      <p:ext uri="{BB962C8B-B14F-4D97-AF65-F5344CB8AC3E}">
        <p14:creationId xmlns:p14="http://schemas.microsoft.com/office/powerpoint/2010/main" val="315056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692340" y="153666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102812" y="328164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18" idx="0"/>
          </p:cNvCxnSpPr>
          <p:nvPr/>
        </p:nvCxnSpPr>
        <p:spPr>
          <a:xfrm>
            <a:off x="6229012" y="2893599"/>
            <a:ext cx="154379" cy="38804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183102" y="2012610"/>
            <a:ext cx="425854" cy="47279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738250" y="240476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921628" y="3281490"/>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202207" y="2893599"/>
            <a:ext cx="620244" cy="3878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6229012" y="2012610"/>
            <a:ext cx="547529" cy="47602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53362" y="651298"/>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49005"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524755" y="24015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77709" y="328148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99718" y="3281489"/>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58288" y="2890360"/>
            <a:ext cx="250668" cy="39112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015517" y="2890360"/>
            <a:ext cx="364781" cy="391129"/>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92FC0BCD-43DC-9EB0-A621-A956B54DE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57</a:t>
            </a:r>
          </a:p>
        </p:txBody>
      </p:sp>
    </p:spTree>
    <p:extLst>
      <p:ext uri="{BB962C8B-B14F-4D97-AF65-F5344CB8AC3E}">
        <p14:creationId xmlns:p14="http://schemas.microsoft.com/office/powerpoint/2010/main" val="3647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466422" y="10769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941242" y="2251944"/>
            <a:ext cx="209584" cy="33686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957184" y="1552887"/>
            <a:ext cx="591301" cy="294097"/>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450480"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51944"/>
            <a:ext cx="442848" cy="53355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941242" y="1552887"/>
            <a:ext cx="609381" cy="2940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158008"/>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64284"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51944"/>
            <a:ext cx="220358" cy="5636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55046" y="2251944"/>
            <a:ext cx="395091" cy="563600"/>
          </a:xfrm>
          <a:prstGeom prst="line">
            <a:avLst/>
          </a:prstGeom>
        </p:spPr>
        <p:style>
          <a:lnRef idx="2">
            <a:schemeClr val="dk1"/>
          </a:lnRef>
          <a:fillRef idx="0">
            <a:schemeClr val="dk1"/>
          </a:fillRef>
          <a:effectRef idx="1">
            <a:schemeClr val="dk1"/>
          </a:effectRef>
          <a:fontRef idx="minor">
            <a:schemeClr val="tx1"/>
          </a:fontRef>
        </p:style>
      </p:cxnSp>
      <p:grpSp>
        <p:nvGrpSpPr>
          <p:cNvPr id="34" name="Group 33">
            <a:extLst>
              <a:ext uri="{FF2B5EF4-FFF2-40B4-BE49-F238E27FC236}">
                <a16:creationId xmlns:a16="http://schemas.microsoft.com/office/drawing/2014/main" id="{7A92F790-4BB4-0A1C-8D92-51BF150F9590}"/>
              </a:ext>
            </a:extLst>
          </p:cNvPr>
          <p:cNvGrpSpPr/>
          <p:nvPr/>
        </p:nvGrpSpPr>
        <p:grpSpPr>
          <a:xfrm>
            <a:off x="452568" y="2321667"/>
            <a:ext cx="4108092" cy="723934"/>
            <a:chOff x="2233291" y="2234890"/>
            <a:chExt cx="3933763" cy="723934"/>
          </a:xfrm>
        </p:grpSpPr>
        <p:sp>
          <p:nvSpPr>
            <p:cNvPr id="35" name="Rectangle: Rounded Corners 34">
              <a:extLst>
                <a:ext uri="{FF2B5EF4-FFF2-40B4-BE49-F238E27FC236}">
                  <a16:creationId xmlns:a16="http://schemas.microsoft.com/office/drawing/2014/main" id="{FD7A4860-2035-3539-DDFE-98C32DB1FBE5}"/>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2 – 2.1. Left Right Case</a:t>
              </a:r>
            </a:p>
          </p:txBody>
        </p:sp>
        <p:sp>
          <p:nvSpPr>
            <p:cNvPr id="36" name="Rectangle 35">
              <a:extLst>
                <a:ext uri="{FF2B5EF4-FFF2-40B4-BE49-F238E27FC236}">
                  <a16:creationId xmlns:a16="http://schemas.microsoft.com/office/drawing/2014/main" id="{F034FF29-6DCF-5943-4807-2DFB7E0D2EF0}"/>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45" name="Straight Arrow Connector 44">
            <a:extLst>
              <a:ext uri="{FF2B5EF4-FFF2-40B4-BE49-F238E27FC236}">
                <a16:creationId xmlns:a16="http://schemas.microsoft.com/office/drawing/2014/main" id="{B2B9EAA5-EBE1-4663-A62B-B7C384286B4F}"/>
              </a:ext>
            </a:extLst>
          </p:cNvPr>
          <p:cNvCxnSpPr>
            <a:cxnSpLocks/>
          </p:cNvCxnSpPr>
          <p:nvPr/>
        </p:nvCxnSpPr>
        <p:spPr>
          <a:xfrm flipV="1">
            <a:off x="4444140" y="3111671"/>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13F209-5603-B138-54D3-9076190140A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58</a:t>
            </a:r>
          </a:p>
        </p:txBody>
      </p:sp>
    </p:spTree>
    <p:extLst>
      <p:ext uri="{BB962C8B-B14F-4D97-AF65-F5344CB8AC3E}">
        <p14:creationId xmlns:p14="http://schemas.microsoft.com/office/powerpoint/2010/main" val="166442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391826" y="10750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876557" y="22846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882588" y="15509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385795" y="17958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846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876557" y="15509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0081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71711" y="17944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833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62473" y="22833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47" name="Flowchart: Connector 46">
            <a:extLst>
              <a:ext uri="{FF2B5EF4-FFF2-40B4-BE49-F238E27FC236}">
                <a16:creationId xmlns:a16="http://schemas.microsoft.com/office/drawing/2014/main" id="{C05D7AA3-BF4F-8906-7636-0C73C8DBA62A}"/>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48" name="Rectangle 47">
            <a:extLst>
              <a:ext uri="{FF2B5EF4-FFF2-40B4-BE49-F238E27FC236}">
                <a16:creationId xmlns:a16="http://schemas.microsoft.com/office/drawing/2014/main" id="{F8F00941-061E-246F-C093-D9C0737FD702}"/>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9" name="Rectangle 48">
            <a:extLst>
              <a:ext uri="{FF2B5EF4-FFF2-40B4-BE49-F238E27FC236}">
                <a16:creationId xmlns:a16="http://schemas.microsoft.com/office/drawing/2014/main" id="{4CCF4238-4800-647B-4DCE-1353F2A9B7A4}"/>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0" name="Straight Connector 49">
            <a:extLst>
              <a:ext uri="{FF2B5EF4-FFF2-40B4-BE49-F238E27FC236}">
                <a16:creationId xmlns:a16="http://schemas.microsoft.com/office/drawing/2014/main" id="{A902C426-2601-3B1C-BEE1-6D74E2522A66}"/>
              </a:ext>
            </a:extLst>
          </p:cNvPr>
          <p:cNvCxnSpPr>
            <a:cxnSpLocks/>
            <a:stCxn id="47" idx="3"/>
            <a:endCxn id="48"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BE1B36E-6F8E-636B-9513-4A85A1807F40}"/>
              </a:ext>
            </a:extLst>
          </p:cNvPr>
          <p:cNvCxnSpPr>
            <a:cxnSpLocks/>
            <a:stCxn id="47" idx="5"/>
            <a:endCxn id="49"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80BC35B6-F677-F3CD-8F73-0110EEA4F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59</a:t>
            </a:r>
          </a:p>
        </p:txBody>
      </p:sp>
    </p:spTree>
    <p:extLst>
      <p:ext uri="{BB962C8B-B14F-4D97-AF65-F5344CB8AC3E}">
        <p14:creationId xmlns:p14="http://schemas.microsoft.com/office/powerpoint/2010/main" val="78613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arn(inVertical)">
                                      <p:cBhvr>
                                        <p:cTn id="10" dur="500"/>
                                        <p:tgtEl>
                                          <p:spTgt spid="4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6" presetClass="entr" presetSubtype="21"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180908" y="1518854"/>
            <a:ext cx="3845328" cy="3327045"/>
          </a:xfrm>
          <a:prstGeom prst="rect">
            <a:avLst/>
          </a:prstGeom>
        </p:spPr>
      </p:pic>
      <p:sp>
        <p:nvSpPr>
          <p:cNvPr id="8" name="Google Shape;868;p37">
            <a:extLst>
              <a:ext uri="{FF2B5EF4-FFF2-40B4-BE49-F238E27FC236}">
                <a16:creationId xmlns:a16="http://schemas.microsoft.com/office/drawing/2014/main" id="{5443E5CB-C7CD-B6C5-C9BA-878A190200BA}"/>
              </a:ext>
            </a:extLst>
          </p:cNvPr>
          <p:cNvSpPr txBox="1">
            <a:spLocks noGrp="1"/>
          </p:cNvSpPr>
          <p:nvPr>
            <p:ph type="subTitle" idx="1"/>
          </p:nvPr>
        </p:nvSpPr>
        <p:spPr>
          <a:xfrm>
            <a:off x="293714" y="1545937"/>
            <a:ext cx="5263023" cy="205162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sz="1600">
                <a:latin typeface="Nunito" pitchFamily="2" charset="-93"/>
              </a:rPr>
              <a:t>CTDL tổ chức dạng cây nhị phân đảm bảo quy tắc:</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có giá trị nhỏ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phải có giá trị lớn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và bên phải đều là cây nhị phân tìm kiếm</a:t>
            </a:r>
          </a:p>
          <a:p>
            <a:pPr marL="0" lvl="0" indent="0" algn="l" rtl="0">
              <a:spcBef>
                <a:spcPts val="0"/>
              </a:spcBef>
              <a:spcAft>
                <a:spcPts val="0"/>
              </a:spcAft>
              <a:buNone/>
            </a:pPr>
            <a:endParaRPr lang="vi-VN"/>
          </a:p>
        </p:txBody>
      </p:sp>
      <p:sp>
        <p:nvSpPr>
          <p:cNvPr id="4" name="TextBox 3">
            <a:extLst>
              <a:ext uri="{FF2B5EF4-FFF2-40B4-BE49-F238E27FC236}">
                <a16:creationId xmlns:a16="http://schemas.microsoft.com/office/drawing/2014/main" id="{F28FA338-0549-139D-D8F4-9BAC90ECB4EC}"/>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6</a:t>
            </a:r>
          </a:p>
        </p:txBody>
      </p:sp>
      <p:sp>
        <p:nvSpPr>
          <p:cNvPr id="5" name="Google Shape;536;p33">
            <a:extLst>
              <a:ext uri="{FF2B5EF4-FFF2-40B4-BE49-F238E27FC236}">
                <a16:creationId xmlns:a16="http://schemas.microsoft.com/office/drawing/2014/main" id="{76469ACA-D72A-4F7E-22DE-52A4AECEAEC0}"/>
              </a:ext>
            </a:extLst>
          </p:cNvPr>
          <p:cNvSpPr txBox="1">
            <a:spLocks/>
          </p:cNvSpPr>
          <p:nvPr/>
        </p:nvSpPr>
        <p:spPr>
          <a:xfrm>
            <a:off x="293714" y="4845899"/>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680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3713797" y="21622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3223035" y="16734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648494" y="26630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929073" y="21622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713797" y="14285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700584" y="24664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25" idx="7"/>
          </p:cNvCxnSpPr>
          <p:nvPr/>
        </p:nvCxnSpPr>
        <p:spPr>
          <a:xfrm flipH="1">
            <a:off x="3641760" y="2955234"/>
            <a:ext cx="143025" cy="22641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91346" y="2955234"/>
            <a:ext cx="244776" cy="326065"/>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150998" y="309778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726996"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010703" y="3586612"/>
            <a:ext cx="224496" cy="26838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25" idx="5"/>
            <a:endCxn id="27" idx="0"/>
          </p:cNvCxnSpPr>
          <p:nvPr/>
        </p:nvCxnSpPr>
        <p:spPr>
          <a:xfrm>
            <a:off x="3641760" y="3586612"/>
            <a:ext cx="350081" cy="26838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152415" y="32812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grpSp>
        <p:nvGrpSpPr>
          <p:cNvPr id="68" name="Group 67">
            <a:extLst>
              <a:ext uri="{FF2B5EF4-FFF2-40B4-BE49-F238E27FC236}">
                <a16:creationId xmlns:a16="http://schemas.microsoft.com/office/drawing/2014/main" id="{63CF47BA-4E3F-3D5A-8BD8-05ADB4E5FD72}"/>
              </a:ext>
            </a:extLst>
          </p:cNvPr>
          <p:cNvGrpSpPr/>
          <p:nvPr/>
        </p:nvGrpSpPr>
        <p:grpSpPr>
          <a:xfrm>
            <a:off x="4841284" y="3879707"/>
            <a:ext cx="4165806" cy="723934"/>
            <a:chOff x="2233291" y="2234890"/>
            <a:chExt cx="3933763" cy="723934"/>
          </a:xfrm>
        </p:grpSpPr>
        <p:sp>
          <p:nvSpPr>
            <p:cNvPr id="69" name="Rectangle: Rounded Corners 68">
              <a:extLst>
                <a:ext uri="{FF2B5EF4-FFF2-40B4-BE49-F238E27FC236}">
                  <a16:creationId xmlns:a16="http://schemas.microsoft.com/office/drawing/2014/main" id="{0D6D90B8-6DEE-CFD8-BE7B-E5AA634706E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4 – 4.2. Right Left Case</a:t>
              </a:r>
            </a:p>
          </p:txBody>
        </p:sp>
        <p:sp>
          <p:nvSpPr>
            <p:cNvPr id="70" name="Rectangle 69">
              <a:extLst>
                <a:ext uri="{FF2B5EF4-FFF2-40B4-BE49-F238E27FC236}">
                  <a16:creationId xmlns:a16="http://schemas.microsoft.com/office/drawing/2014/main" id="{89C8AAEA-45FE-2928-7796-7E24E22D3985}"/>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103" name="Straight Arrow Connector 102">
            <a:extLst>
              <a:ext uri="{FF2B5EF4-FFF2-40B4-BE49-F238E27FC236}">
                <a16:creationId xmlns:a16="http://schemas.microsoft.com/office/drawing/2014/main" id="{EB353C61-248B-1464-79B2-394725A8CD19}"/>
              </a:ext>
            </a:extLst>
          </p:cNvPr>
          <p:cNvCxnSpPr>
            <a:cxnSpLocks/>
          </p:cNvCxnSpPr>
          <p:nvPr/>
        </p:nvCxnSpPr>
        <p:spPr>
          <a:xfrm flipV="1">
            <a:off x="2197123" y="2787789"/>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CD5A68-C7B6-8B21-9C1C-114D4341918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60</a:t>
            </a:r>
          </a:p>
        </p:txBody>
      </p:sp>
    </p:spTree>
    <p:extLst>
      <p:ext uri="{BB962C8B-B14F-4D97-AF65-F5344CB8AC3E}">
        <p14:creationId xmlns:p14="http://schemas.microsoft.com/office/powerpoint/2010/main" val="2533632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25" idx="0"/>
          </p:cNvCxnSpPr>
          <p:nvPr/>
        </p:nvCxnSpPr>
        <p:spPr>
          <a:xfrm>
            <a:off x="3426316" y="2211892"/>
            <a:ext cx="365413" cy="2336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2935554" y="172306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358929" y="2458507"/>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639508" y="2211892"/>
            <a:ext cx="380247" cy="24661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426316" y="1428564"/>
            <a:ext cx="886951" cy="378368"/>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4144865" y="30868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995009" y="2934342"/>
            <a:ext cx="234057" cy="236344"/>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635627" y="3575646"/>
            <a:ext cx="232828" cy="31810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504247" y="24455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935554" y="336176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219261" y="2934342"/>
            <a:ext cx="369187" cy="42741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991841" y="3575646"/>
            <a:ext cx="237225" cy="279349"/>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584748" y="3893748"/>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 name="Rectangle: Rounded Corners 93">
            <a:extLst>
              <a:ext uri="{FF2B5EF4-FFF2-40B4-BE49-F238E27FC236}">
                <a16:creationId xmlns:a16="http://schemas.microsoft.com/office/drawing/2014/main" id="{EC787D59-828D-47BE-7B55-ED528075BAEE}"/>
              </a:ext>
            </a:extLst>
          </p:cNvPr>
          <p:cNvSpPr/>
          <p:nvPr/>
        </p:nvSpPr>
        <p:spPr>
          <a:xfrm>
            <a:off x="485168" y="4225759"/>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1</a:t>
            </a:r>
          </a:p>
        </p:txBody>
      </p:sp>
      <p:sp>
        <p:nvSpPr>
          <p:cNvPr id="4" name="TextBox 3">
            <a:extLst>
              <a:ext uri="{FF2B5EF4-FFF2-40B4-BE49-F238E27FC236}">
                <a16:creationId xmlns:a16="http://schemas.microsoft.com/office/drawing/2014/main" id="{E878119F-44C8-492D-33A9-4098CA4C9F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61</a:t>
            </a:r>
          </a:p>
        </p:txBody>
      </p:sp>
    </p:spTree>
    <p:extLst>
      <p:ext uri="{BB962C8B-B14F-4D97-AF65-F5344CB8AC3E}">
        <p14:creationId xmlns:p14="http://schemas.microsoft.com/office/powerpoint/2010/main" val="134497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7"/>
            <a:endCxn id="25" idx="3"/>
          </p:cNvCxnSpPr>
          <p:nvPr/>
        </p:nvCxnSpPr>
        <p:spPr>
          <a:xfrm flipV="1">
            <a:off x="2463639" y="2245151"/>
            <a:ext cx="471539" cy="33459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1972877" y="249587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1380346" y="3307195"/>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1660925" y="2984707"/>
            <a:ext cx="396153" cy="32248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25" idx="0"/>
            <a:endCxn id="6" idx="3"/>
          </p:cNvCxnSpPr>
          <p:nvPr/>
        </p:nvCxnSpPr>
        <p:spPr>
          <a:xfrm flipV="1">
            <a:off x="3138459" y="1428564"/>
            <a:ext cx="1174808" cy="32775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01622" y="3826961"/>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680112" y="252925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341739" y="2245151"/>
            <a:ext cx="422574" cy="36797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70874" y="3018088"/>
            <a:ext cx="322033" cy="28574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2850977" y="1756321"/>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444792" y="3307194"/>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358080" y="330383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9" idx="5"/>
            <a:endCxn id="26" idx="0"/>
          </p:cNvCxnSpPr>
          <p:nvPr/>
        </p:nvCxnSpPr>
        <p:spPr>
          <a:xfrm>
            <a:off x="2463639" y="2984707"/>
            <a:ext cx="264860" cy="32248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641787" y="3018088"/>
            <a:ext cx="122526" cy="28574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209200" y="330383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3" name="Rectangle: Rounded Corners 52">
            <a:extLst>
              <a:ext uri="{FF2B5EF4-FFF2-40B4-BE49-F238E27FC236}">
                <a16:creationId xmlns:a16="http://schemas.microsoft.com/office/drawing/2014/main" id="{E8BEE4DF-F892-839D-D47F-BCA7B8A2C07E}"/>
              </a:ext>
            </a:extLst>
          </p:cNvPr>
          <p:cNvSpPr/>
          <p:nvPr/>
        </p:nvSpPr>
        <p:spPr>
          <a:xfrm>
            <a:off x="406193" y="4363725"/>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2</a:t>
            </a:r>
          </a:p>
        </p:txBody>
      </p:sp>
      <p:sp>
        <p:nvSpPr>
          <p:cNvPr id="4" name="TextBox 3">
            <a:extLst>
              <a:ext uri="{FF2B5EF4-FFF2-40B4-BE49-F238E27FC236}">
                <a16:creationId xmlns:a16="http://schemas.microsoft.com/office/drawing/2014/main" id="{2520A4A7-3EA9-FEA1-0699-EBC1E4723E4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62</a:t>
            </a:r>
          </a:p>
        </p:txBody>
      </p:sp>
    </p:spTree>
    <p:extLst>
      <p:ext uri="{BB962C8B-B14F-4D97-AF65-F5344CB8AC3E}">
        <p14:creationId xmlns:p14="http://schemas.microsoft.com/office/powerpoint/2010/main" val="367462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algn="ctr"/>
            <a:r>
              <a:rPr lang="vi-VN"/>
              <a:t>INSERT - THÊM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51544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en-US" sz="1600">
                <a:latin typeface="Nunito" pitchFamily="2" charset="-93"/>
              </a:rPr>
              <a:t>Hàm Insert (Tree T, Node X): Thực hiện thêm node vào cây Đỏ-Đen và mặc định tô màu cho node được thêm mới là màu đỏ và cân bằng khi vi phạm quy tắc của cây Đỏ-Đen. Trong hàm này sẽ gọi 1 hàm khác là:</a:t>
            </a:r>
          </a:p>
          <a:p>
            <a:pPr marL="285750" indent="-285750">
              <a:lnSpc>
                <a:spcPct val="150000"/>
              </a:lnSpc>
              <a:buFont typeface="Arial" panose="020B0604020202020204" pitchFamily="34" charset="0"/>
              <a:buChar char="•"/>
            </a:pPr>
            <a:r>
              <a:rPr lang="vi-VN" sz="1600">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315 - 322)</a:t>
            </a:r>
            <a:endParaRPr lang="vi-VN" sz="1600">
              <a:latin typeface="Nunito" pitchFamily="2" charset="-93"/>
            </a:endParaRPr>
          </a:p>
          <a:p>
            <a:pPr marL="285750" indent="-285750">
              <a:lnSpc>
                <a:spcPct val="150000"/>
              </a:lnSpc>
              <a:buFont typeface="Arial" panose="020B0604020202020204" pitchFamily="34" charset="0"/>
              <a:buChar char="•"/>
            </a:pPr>
            <a:endParaRPr lang="en-US"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Code</a:t>
            </a:r>
          </a:p>
        </p:txBody>
      </p:sp>
      <p:sp>
        <p:nvSpPr>
          <p:cNvPr id="4" name="TextBox 3">
            <a:extLst>
              <a:ext uri="{FF2B5EF4-FFF2-40B4-BE49-F238E27FC236}">
                <a16:creationId xmlns:a16="http://schemas.microsoft.com/office/drawing/2014/main" id="{F4666614-2192-D28D-263B-5EE1C7FEE7C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63</a:t>
            </a:r>
          </a:p>
        </p:txBody>
      </p:sp>
    </p:spTree>
    <p:extLst>
      <p:ext uri="{BB962C8B-B14F-4D97-AF65-F5344CB8AC3E}">
        <p14:creationId xmlns:p14="http://schemas.microsoft.com/office/powerpoint/2010/main" val="407993073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23071" y="2024374"/>
            <a:ext cx="4347990" cy="212852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indent="0">
              <a:lnSpc>
                <a:spcPct val="150000"/>
              </a:lnSpc>
            </a:pPr>
            <a:r>
              <a:rPr lang="en-US">
                <a:latin typeface="Nunito" pitchFamily="2" charset="-93"/>
              </a:rPr>
              <a:t>Hàm Insert (Tree T, Node X): Thực hiện thêm node vào cây Đỏ-Đen và mặc định tô màu cho node được thêm mới là màu đỏ và cân bằng khi vi phạm quy tắc của cây Đỏ-Đen.</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315)</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323071" y="587547"/>
            <a:ext cx="4406830" cy="684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INSERT - THÊM</a:t>
            </a:r>
          </a:p>
        </p:txBody>
      </p:sp>
      <p:pic>
        <p:nvPicPr>
          <p:cNvPr id="6" name="Picture 5" descr="A screen shot of a computer program&#10;&#10;Description automatically generated">
            <a:extLst>
              <a:ext uri="{FF2B5EF4-FFF2-40B4-BE49-F238E27FC236}">
                <a16:creationId xmlns:a16="http://schemas.microsoft.com/office/drawing/2014/main" id="{9397C588-B921-FB8C-172E-8FDE5F28D050}"/>
              </a:ext>
            </a:extLst>
          </p:cNvPr>
          <p:cNvPicPr>
            <a:picLocks noChangeAspect="1"/>
          </p:cNvPicPr>
          <p:nvPr/>
        </p:nvPicPr>
        <p:blipFill rotWithShape="1">
          <a:blip r:embed="rId4"/>
          <a:srcRect l="7102" t="6526" r="6703" b="6290"/>
          <a:stretch/>
        </p:blipFill>
        <p:spPr>
          <a:xfrm>
            <a:off x="4671061" y="-202"/>
            <a:ext cx="4472940" cy="5143702"/>
          </a:xfrm>
          <a:prstGeom prst="rect">
            <a:avLst/>
          </a:prstGeom>
        </p:spPr>
      </p:pic>
      <p:sp>
        <p:nvSpPr>
          <p:cNvPr id="7" name="Rectangle 6">
            <a:extLst>
              <a:ext uri="{FF2B5EF4-FFF2-40B4-BE49-F238E27FC236}">
                <a16:creationId xmlns:a16="http://schemas.microsoft.com/office/drawing/2014/main" id="{4FC8E553-6B92-3E2F-DC04-EC3AD1A03285}"/>
              </a:ext>
            </a:extLst>
          </p:cNvPr>
          <p:cNvSpPr/>
          <p:nvPr/>
        </p:nvSpPr>
        <p:spPr>
          <a:xfrm>
            <a:off x="323071" y="162009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8" name="TextBox 7">
            <a:extLst>
              <a:ext uri="{FF2B5EF4-FFF2-40B4-BE49-F238E27FC236}">
                <a16:creationId xmlns:a16="http://schemas.microsoft.com/office/drawing/2014/main" id="{1C31A609-48BC-3426-56B9-8585E6EF622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41</a:t>
            </a:r>
          </a:p>
        </p:txBody>
      </p:sp>
    </p:spTree>
    <p:extLst>
      <p:ext uri="{BB962C8B-B14F-4D97-AF65-F5344CB8AC3E}">
        <p14:creationId xmlns:p14="http://schemas.microsoft.com/office/powerpoint/2010/main" val="343838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564712"/>
            <a:ext cx="3242342" cy="277868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9" name="Rectangle 8">
            <a:extLst>
              <a:ext uri="{FF2B5EF4-FFF2-40B4-BE49-F238E27FC236}">
                <a16:creationId xmlns:a16="http://schemas.microsoft.com/office/drawing/2014/main" id="{45D25CC3-73C7-A39E-08CA-56E27A2262B7}"/>
              </a:ext>
            </a:extLst>
          </p:cNvPr>
          <p:cNvSpPr/>
          <p:nvPr/>
        </p:nvSpPr>
        <p:spPr>
          <a:xfrm>
            <a:off x="304800" y="1128462"/>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pic>
        <p:nvPicPr>
          <p:cNvPr id="4" name="Picture 3" descr="A computer screen shot of a computer program&#10;&#10;Description automatically generated">
            <a:extLst>
              <a:ext uri="{FF2B5EF4-FFF2-40B4-BE49-F238E27FC236}">
                <a16:creationId xmlns:a16="http://schemas.microsoft.com/office/drawing/2014/main" id="{0AD38C29-565E-3A88-1ED8-F62912552B32}"/>
              </a:ext>
            </a:extLst>
          </p:cNvPr>
          <p:cNvPicPr>
            <a:picLocks noChangeAspect="1"/>
          </p:cNvPicPr>
          <p:nvPr/>
        </p:nvPicPr>
        <p:blipFill rotWithShape="1">
          <a:blip r:embed="rId4"/>
          <a:srcRect l="5881" t="8148" r="5881" b="6896"/>
          <a:stretch/>
        </p:blipFill>
        <p:spPr>
          <a:xfrm>
            <a:off x="3547142" y="599456"/>
            <a:ext cx="5596858" cy="4225869"/>
          </a:xfrm>
          <a:prstGeom prst="rect">
            <a:avLst/>
          </a:prstGeom>
        </p:spPr>
      </p:pic>
      <p:sp>
        <p:nvSpPr>
          <p:cNvPr id="6" name="TextBox 5">
            <a:extLst>
              <a:ext uri="{FF2B5EF4-FFF2-40B4-BE49-F238E27FC236}">
                <a16:creationId xmlns:a16="http://schemas.microsoft.com/office/drawing/2014/main" id="{34FB6029-CCD2-543D-B469-CE870D8C95A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65</a:t>
            </a:r>
          </a:p>
        </p:txBody>
      </p:sp>
    </p:spTree>
    <p:extLst>
      <p:ext uri="{BB962C8B-B14F-4D97-AF65-F5344CB8AC3E}">
        <p14:creationId xmlns:p14="http://schemas.microsoft.com/office/powerpoint/2010/main" val="201318209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0582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Bước 1: Thực hiện (Delete) xóa node được chọn để xóa như cây nhị phân tìm kiếm (BST) và di chuyển các phần khác của cây sau khi xóa node đã chọn. </a:t>
            </a:r>
          </a:p>
          <a:p>
            <a:pPr marL="285750" indent="-285750">
              <a:lnSpc>
                <a:spcPct val="150000"/>
              </a:lnSpc>
              <a:buFont typeface="Wingdings" panose="05000000000000000000" pitchFamily="2" charset="2"/>
              <a:buChar char="§"/>
            </a:pPr>
            <a:r>
              <a:rPr lang="vi-VN" sz="1600">
                <a:latin typeface="Nunito" pitchFamily="2" charset="-93"/>
              </a:rPr>
              <a:t>Bước 2: Thực hiện Rotate, Recolor cây nếu cây không thỏa quy tắc của CTDL Cây Đỏ - Đen. Thực hiện xem xét </a:t>
            </a:r>
            <a:r>
              <a:rPr lang="vi-VN" sz="1600" b="1">
                <a:latin typeface="Nunito" pitchFamily="2" charset="-93"/>
              </a:rPr>
              <a:t>màu node X’s Sibling </a:t>
            </a:r>
            <a:r>
              <a:rPr lang="vi-VN" sz="1600">
                <a:latin typeface="Nunito" pitchFamily="2" charset="-93"/>
              </a:rPr>
              <a:t>để áp dụng Rotate – Recolor Case phù hợp (X là node được thêm mới). </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
        <p:nvSpPr>
          <p:cNvPr id="4" name="TextBox 3">
            <a:extLst>
              <a:ext uri="{FF2B5EF4-FFF2-40B4-BE49-F238E27FC236}">
                <a16:creationId xmlns:a16="http://schemas.microsoft.com/office/drawing/2014/main" id="{F9A3A2EC-F79E-A8A3-50BF-7447E53CD73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66</a:t>
            </a:r>
          </a:p>
        </p:txBody>
      </p:sp>
    </p:spTree>
    <p:extLst>
      <p:ext uri="{BB962C8B-B14F-4D97-AF65-F5344CB8AC3E}">
        <p14:creationId xmlns:p14="http://schemas.microsoft.com/office/powerpoint/2010/main" val="250936475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1217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xóa 1 node trong cây, ta cần chú ý đến </a:t>
            </a:r>
            <a:r>
              <a:rPr lang="vi-VN" sz="1600" b="1">
                <a:latin typeface="Nunito" pitchFamily="2" charset="-93"/>
              </a:rPr>
              <a:t>chiều cao đen </a:t>
            </a:r>
            <a:r>
              <a:rPr lang="vi-VN" sz="1600">
                <a:latin typeface="Nunito" pitchFamily="2" charset="-93"/>
              </a:rPr>
              <a:t>trong cây. </a:t>
            </a:r>
          </a:p>
          <a:p>
            <a:pPr marL="285750" indent="-285750">
              <a:lnSpc>
                <a:spcPct val="150000"/>
              </a:lnSpc>
              <a:buFont typeface="Wingdings" panose="05000000000000000000" pitchFamily="2" charset="2"/>
              <a:buChar char="§"/>
            </a:pPr>
            <a:r>
              <a:rPr lang="vi-VN" sz="1600">
                <a:latin typeface="Nunito" pitchFamily="2" charset="-93"/>
              </a:rPr>
              <a:t>Double Black Node: Khi một node đen được yêu cầu xóa và được thay thế bằng một node đen khác, ta gọi node đó là “Double Black” node.</a:t>
            </a:r>
          </a:p>
          <a:p>
            <a:pPr marL="285750" indent="-285750">
              <a:lnSpc>
                <a:spcPct val="150000"/>
              </a:lnSpc>
              <a:buFont typeface="Wingdings" panose="05000000000000000000" pitchFamily="2" charset="2"/>
              <a:buChar char="§"/>
            </a:pPr>
            <a:r>
              <a:rPr lang="vi-VN" sz="1600">
                <a:latin typeface="Nunito" pitchFamily="2" charset="-93"/>
              </a:rPr>
              <a:t>Yêu cầu khi xóa: Chuyển các node “Double Black” node về “Single Black” node, để đảm bảo chiều cao đen của cây được cân bằng ở các node lá</a:t>
            </a:r>
          </a:p>
          <a:p>
            <a:pPr marL="285750" indent="-285750">
              <a:lnSpc>
                <a:spcPct val="150000"/>
              </a:lnSpc>
              <a:buFont typeface="Wingdings" panose="05000000000000000000" pitchFamily="2" charset="2"/>
              <a:buChar char="§"/>
            </a:pPr>
            <a:endParaRPr lang="vi-VN"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
        <p:nvSpPr>
          <p:cNvPr id="4" name="TextBox 3">
            <a:extLst>
              <a:ext uri="{FF2B5EF4-FFF2-40B4-BE49-F238E27FC236}">
                <a16:creationId xmlns:a16="http://schemas.microsoft.com/office/drawing/2014/main" id="{6944EBF4-0872-4C2D-2289-D022FFBD023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67</a:t>
            </a:r>
          </a:p>
        </p:txBody>
      </p:sp>
    </p:spTree>
    <p:extLst>
      <p:ext uri="{BB962C8B-B14F-4D97-AF65-F5344CB8AC3E}">
        <p14:creationId xmlns:p14="http://schemas.microsoft.com/office/powerpoint/2010/main" val="211766254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779437"/>
            <a:ext cx="8543778" cy="1755531"/>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Với v là node cần xóa, u là 1 trong 2 con của v, s là node anh em của node v. Thực hiện xét 2 trường hợp:</a:t>
            </a:r>
          </a:p>
          <a:p>
            <a:pPr marL="285750" indent="-285750">
              <a:lnSpc>
                <a:spcPct val="150000"/>
              </a:lnSpc>
              <a:buFont typeface="Arial" panose="020B0604020202020204" pitchFamily="34" charset="0"/>
              <a:buChar char="•"/>
            </a:pPr>
            <a:r>
              <a:rPr lang="vi-VN" sz="1600">
                <a:latin typeface="Nunito" pitchFamily="2" charset="-93"/>
              </a:rPr>
              <a:t>Trường hợp 1: Nếu u hoặc v có màu đỏ</a:t>
            </a:r>
          </a:p>
          <a:p>
            <a:pPr marL="285750" indent="-285750">
              <a:lnSpc>
                <a:spcPct val="150000"/>
              </a:lnSpc>
              <a:buFont typeface="Arial" panose="020B0604020202020204" pitchFamily="34" charset="0"/>
              <a:buChar char="•"/>
            </a:pPr>
            <a:r>
              <a:rPr lang="vi-VN" sz="1600">
                <a:latin typeface="Nunito" pitchFamily="2" charset="-93"/>
              </a:rPr>
              <a:t>Trường hợp 2: Nếu u và v có màu đen.</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37515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Tại bước 2</a:t>
            </a:r>
          </a:p>
        </p:txBody>
      </p:sp>
      <p:sp>
        <p:nvSpPr>
          <p:cNvPr id="4" name="TextBox 3">
            <a:extLst>
              <a:ext uri="{FF2B5EF4-FFF2-40B4-BE49-F238E27FC236}">
                <a16:creationId xmlns:a16="http://schemas.microsoft.com/office/drawing/2014/main" id="{A242673F-4EFF-00C1-2D2E-81745A3793B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68</a:t>
            </a:r>
          </a:p>
        </p:txBody>
      </p:sp>
    </p:spTree>
    <p:extLst>
      <p:ext uri="{BB962C8B-B14F-4D97-AF65-F5344CB8AC3E}">
        <p14:creationId xmlns:p14="http://schemas.microsoft.com/office/powerpoint/2010/main" val="10187161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grpSp>
        <p:nvGrpSpPr>
          <p:cNvPr id="893" name="Group 892">
            <a:extLst>
              <a:ext uri="{FF2B5EF4-FFF2-40B4-BE49-F238E27FC236}">
                <a16:creationId xmlns:a16="http://schemas.microsoft.com/office/drawing/2014/main" id="{F7509E2E-34B8-72A4-16F7-A605555AEDB0}"/>
              </a:ext>
            </a:extLst>
          </p:cNvPr>
          <p:cNvGrpSpPr/>
          <p:nvPr/>
        </p:nvGrpSpPr>
        <p:grpSpPr>
          <a:xfrm>
            <a:off x="4575384" y="1675654"/>
            <a:ext cx="4197784" cy="1448076"/>
            <a:chOff x="4571999" y="1932261"/>
            <a:chExt cx="3756075" cy="1448076"/>
          </a:xfrm>
        </p:grpSpPr>
        <p:sp>
          <p:nvSpPr>
            <p:cNvPr id="894" name="Rectangle: Rounded Corners 893">
              <a:extLst>
                <a:ext uri="{FF2B5EF4-FFF2-40B4-BE49-F238E27FC236}">
                  <a16:creationId xmlns:a16="http://schemas.microsoft.com/office/drawing/2014/main" id="{64A9EC33-CB20-1807-0403-84BFB10B6BF0}"/>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Node u trở thành node thay thế cho node v. Lúc này, ta thực hiện đổi màu node u thành màu đen.</a:t>
              </a:r>
            </a:p>
          </p:txBody>
        </p:sp>
        <p:sp>
          <p:nvSpPr>
            <p:cNvPr id="895" name="Rectangle 894">
              <a:extLst>
                <a:ext uri="{FF2B5EF4-FFF2-40B4-BE49-F238E27FC236}">
                  <a16:creationId xmlns:a16="http://schemas.microsoft.com/office/drawing/2014/main" id="{D0A8DE76-ABF2-F03E-B5F9-97D64C87BC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7" name="TextBox 6">
            <a:extLst>
              <a:ext uri="{FF2B5EF4-FFF2-40B4-BE49-F238E27FC236}">
                <a16:creationId xmlns:a16="http://schemas.microsoft.com/office/drawing/2014/main" id="{0E5B3D2A-C8E9-006D-EEA4-984686C91E1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69</a:t>
            </a:r>
          </a:p>
        </p:txBody>
      </p:sp>
    </p:spTree>
    <p:extLst>
      <p:ext uri="{BB962C8B-B14F-4D97-AF65-F5344CB8AC3E}">
        <p14:creationId xmlns:p14="http://schemas.microsoft.com/office/powerpoint/2010/main" val="18885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392429" y="2491200"/>
            <a:ext cx="4450079" cy="473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&amp; NHƯỢC ĐIỂM ???</a:t>
            </a:r>
          </a:p>
        </p:txBody>
      </p:sp>
      <p:sp>
        <p:nvSpPr>
          <p:cNvPr id="4" name="TextBox 3">
            <a:extLst>
              <a:ext uri="{FF2B5EF4-FFF2-40B4-BE49-F238E27FC236}">
                <a16:creationId xmlns:a16="http://schemas.microsoft.com/office/drawing/2014/main" id="{D7C393FA-D601-304F-70AC-58584AF8D5B3}"/>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7 </a:t>
            </a:r>
          </a:p>
        </p:txBody>
      </p:sp>
      <p:sp>
        <p:nvSpPr>
          <p:cNvPr id="5" name="Google Shape;536;p33">
            <a:extLst>
              <a:ext uri="{FF2B5EF4-FFF2-40B4-BE49-F238E27FC236}">
                <a16:creationId xmlns:a16="http://schemas.microsoft.com/office/drawing/2014/main" id="{E809F119-9737-363A-C887-E0895E35EB30}"/>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pic>
        <p:nvPicPr>
          <p:cNvPr id="6" name="Picture 5" descr="A diagram of a tree&#10;&#10;Description automatically generated">
            <a:extLst>
              <a:ext uri="{FF2B5EF4-FFF2-40B4-BE49-F238E27FC236}">
                <a16:creationId xmlns:a16="http://schemas.microsoft.com/office/drawing/2014/main" id="{0DF77798-E08E-C702-D1D5-8478CDD22AF1}"/>
              </a:ext>
            </a:extLst>
          </p:cNvPr>
          <p:cNvPicPr>
            <a:picLocks noChangeAspect="1"/>
          </p:cNvPicPr>
          <p:nvPr/>
        </p:nvPicPr>
        <p:blipFill>
          <a:blip r:embed="rId3"/>
          <a:stretch>
            <a:fillRect/>
          </a:stretch>
        </p:blipFill>
        <p:spPr>
          <a:xfrm>
            <a:off x="5180908" y="1518854"/>
            <a:ext cx="3845328" cy="3327045"/>
          </a:xfrm>
          <a:prstGeom prst="rect">
            <a:avLst/>
          </a:prstGeom>
        </p:spPr>
      </p:pic>
    </p:spTree>
    <p:extLst>
      <p:ext uri="{BB962C8B-B14F-4D97-AF65-F5344CB8AC3E}">
        <p14:creationId xmlns:p14="http://schemas.microsoft.com/office/powerpoint/2010/main" val="608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613298" y="251196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Flowchart: Connector 23">
            <a:extLst>
              <a:ext uri="{FF2B5EF4-FFF2-40B4-BE49-F238E27FC236}">
                <a16:creationId xmlns:a16="http://schemas.microsoft.com/office/drawing/2014/main" id="{388A836F-1634-7318-56AA-674D94DB4484}"/>
              </a:ext>
            </a:extLst>
          </p:cNvPr>
          <p:cNvSpPr/>
          <p:nvPr/>
        </p:nvSpPr>
        <p:spPr>
          <a:xfrm>
            <a:off x="6670821" y="171789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6" name="Straight Connector 25">
            <a:extLst>
              <a:ext uri="{FF2B5EF4-FFF2-40B4-BE49-F238E27FC236}">
                <a16:creationId xmlns:a16="http://schemas.microsoft.com/office/drawing/2014/main" id="{70E28590-0D3D-240F-BD0D-ACE7A399139D}"/>
              </a:ext>
            </a:extLst>
          </p:cNvPr>
          <p:cNvCxnSpPr>
            <a:cxnSpLocks/>
            <a:stCxn id="24" idx="5"/>
            <a:endCxn id="869" idx="1"/>
          </p:cNvCxnSpPr>
          <p:nvPr/>
        </p:nvCxnSpPr>
        <p:spPr>
          <a:xfrm>
            <a:off x="7161583" y="2193841"/>
            <a:ext cx="686022" cy="323588"/>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D00EF1B-615C-BE64-C1CF-B931D2CE8763}"/>
              </a:ext>
            </a:extLst>
          </p:cNvPr>
          <p:cNvCxnSpPr>
            <a:cxnSpLocks/>
            <a:stCxn id="31" idx="7"/>
            <a:endCxn id="24" idx="3"/>
          </p:cNvCxnSpPr>
          <p:nvPr/>
        </p:nvCxnSpPr>
        <p:spPr>
          <a:xfrm flipV="1">
            <a:off x="6198836" y="2193841"/>
            <a:ext cx="556186" cy="32739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97DFEA4C-B5AE-71E6-7817-CBF73FB7A363}"/>
              </a:ext>
            </a:extLst>
          </p:cNvPr>
          <p:cNvSpPr/>
          <p:nvPr/>
        </p:nvSpPr>
        <p:spPr>
          <a:xfrm>
            <a:off x="5708074" y="243736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864" name="Rectangle 863">
            <a:extLst>
              <a:ext uri="{FF2B5EF4-FFF2-40B4-BE49-F238E27FC236}">
                <a16:creationId xmlns:a16="http://schemas.microsoft.com/office/drawing/2014/main" id="{3430204A-F6B5-DB6A-D259-6031A9610C41}"/>
              </a:ext>
            </a:extLst>
          </p:cNvPr>
          <p:cNvSpPr/>
          <p:nvPr/>
        </p:nvSpPr>
        <p:spPr>
          <a:xfrm>
            <a:off x="5277656" y="340255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5" name="Rectangle 864">
            <a:extLst>
              <a:ext uri="{FF2B5EF4-FFF2-40B4-BE49-F238E27FC236}">
                <a16:creationId xmlns:a16="http://schemas.microsoft.com/office/drawing/2014/main" id="{5C1D8598-A51F-3274-25AD-00B1FB23F3ED}"/>
              </a:ext>
            </a:extLst>
          </p:cNvPr>
          <p:cNvSpPr/>
          <p:nvPr/>
        </p:nvSpPr>
        <p:spPr>
          <a:xfrm>
            <a:off x="6140571" y="3396906"/>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6" name="Straight Connector 865">
            <a:extLst>
              <a:ext uri="{FF2B5EF4-FFF2-40B4-BE49-F238E27FC236}">
                <a16:creationId xmlns:a16="http://schemas.microsoft.com/office/drawing/2014/main" id="{03B50FC1-5E31-3ADB-9009-DD887B53BF0D}"/>
              </a:ext>
            </a:extLst>
          </p:cNvPr>
          <p:cNvCxnSpPr>
            <a:cxnSpLocks/>
            <a:stCxn id="31" idx="3"/>
            <a:endCxn id="864" idx="0"/>
          </p:cNvCxnSpPr>
          <p:nvPr/>
        </p:nvCxnSpPr>
        <p:spPr>
          <a:xfrm flipH="1">
            <a:off x="5561363" y="2926199"/>
            <a:ext cx="230912" cy="476351"/>
          </a:xfrm>
          <a:prstGeom prst="line">
            <a:avLst/>
          </a:prstGeom>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5935203F-A397-A3E6-BE1D-97903743789F}"/>
              </a:ext>
            </a:extLst>
          </p:cNvPr>
          <p:cNvCxnSpPr>
            <a:cxnSpLocks/>
            <a:stCxn id="31" idx="5"/>
            <a:endCxn id="865" idx="0"/>
          </p:cNvCxnSpPr>
          <p:nvPr/>
        </p:nvCxnSpPr>
        <p:spPr>
          <a:xfrm>
            <a:off x="6198836" y="2926199"/>
            <a:ext cx="225442" cy="470707"/>
          </a:xfrm>
          <a:prstGeom prst="line">
            <a:avLst/>
          </a:prstGeom>
        </p:spPr>
        <p:style>
          <a:lnRef idx="2">
            <a:schemeClr val="dk1"/>
          </a:lnRef>
          <a:fillRef idx="0">
            <a:schemeClr val="dk1"/>
          </a:fillRef>
          <a:effectRef idx="1">
            <a:schemeClr val="dk1"/>
          </a:effectRef>
          <a:fontRef idx="minor">
            <a:schemeClr val="tx1"/>
          </a:fontRef>
        </p:style>
      </p:cxnSp>
      <p:sp>
        <p:nvSpPr>
          <p:cNvPr id="869" name="Flowchart: Connector 868">
            <a:extLst>
              <a:ext uri="{FF2B5EF4-FFF2-40B4-BE49-F238E27FC236}">
                <a16:creationId xmlns:a16="http://schemas.microsoft.com/office/drawing/2014/main" id="{3B9B89EE-CAE5-CEC7-2134-A6BF3C859950}"/>
              </a:ext>
            </a:extLst>
          </p:cNvPr>
          <p:cNvSpPr/>
          <p:nvPr/>
        </p:nvSpPr>
        <p:spPr>
          <a:xfrm>
            <a:off x="7763404" y="243355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870" name="Rectangle 869">
            <a:extLst>
              <a:ext uri="{FF2B5EF4-FFF2-40B4-BE49-F238E27FC236}">
                <a16:creationId xmlns:a16="http://schemas.microsoft.com/office/drawing/2014/main" id="{14A60870-0333-C5CC-5865-F907FD4A38F7}"/>
              </a:ext>
            </a:extLst>
          </p:cNvPr>
          <p:cNvSpPr/>
          <p:nvPr/>
        </p:nvSpPr>
        <p:spPr>
          <a:xfrm>
            <a:off x="7286447" y="3396906"/>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1" name="Rectangle 870">
            <a:extLst>
              <a:ext uri="{FF2B5EF4-FFF2-40B4-BE49-F238E27FC236}">
                <a16:creationId xmlns:a16="http://schemas.microsoft.com/office/drawing/2014/main" id="{81E267C3-C615-E03D-85BD-84BEC6669D00}"/>
              </a:ext>
            </a:extLst>
          </p:cNvPr>
          <p:cNvSpPr/>
          <p:nvPr/>
        </p:nvSpPr>
        <p:spPr>
          <a:xfrm>
            <a:off x="8299588" y="3402117"/>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2" name="Straight Connector 871">
            <a:extLst>
              <a:ext uri="{FF2B5EF4-FFF2-40B4-BE49-F238E27FC236}">
                <a16:creationId xmlns:a16="http://schemas.microsoft.com/office/drawing/2014/main" id="{71E5F139-055F-5211-613E-06B56275B9B6}"/>
              </a:ext>
            </a:extLst>
          </p:cNvPr>
          <p:cNvCxnSpPr>
            <a:cxnSpLocks/>
            <a:stCxn id="869" idx="3"/>
            <a:endCxn id="870" idx="0"/>
          </p:cNvCxnSpPr>
          <p:nvPr/>
        </p:nvCxnSpPr>
        <p:spPr>
          <a:xfrm flipH="1">
            <a:off x="7567026" y="2922389"/>
            <a:ext cx="280579" cy="474517"/>
          </a:xfrm>
          <a:prstGeom prst="line">
            <a:avLst/>
          </a:prstGeom>
        </p:spPr>
        <p:style>
          <a:lnRef idx="2">
            <a:schemeClr val="dk1"/>
          </a:lnRef>
          <a:fillRef idx="0">
            <a:schemeClr val="dk1"/>
          </a:fillRef>
          <a:effectRef idx="1">
            <a:schemeClr val="dk1"/>
          </a:effectRef>
          <a:fontRef idx="minor">
            <a:schemeClr val="tx1"/>
          </a:fontRef>
        </p:style>
      </p:cxnSp>
      <p:cxnSp>
        <p:nvCxnSpPr>
          <p:cNvPr id="873" name="Straight Connector 872">
            <a:extLst>
              <a:ext uri="{FF2B5EF4-FFF2-40B4-BE49-F238E27FC236}">
                <a16:creationId xmlns:a16="http://schemas.microsoft.com/office/drawing/2014/main" id="{403F1B2F-6F3A-B015-BE4C-2C426C2DFD4A}"/>
              </a:ext>
            </a:extLst>
          </p:cNvPr>
          <p:cNvCxnSpPr>
            <a:cxnSpLocks/>
            <a:stCxn id="869" idx="5"/>
            <a:endCxn id="871" idx="0"/>
          </p:cNvCxnSpPr>
          <p:nvPr/>
        </p:nvCxnSpPr>
        <p:spPr>
          <a:xfrm>
            <a:off x="8254166" y="2922389"/>
            <a:ext cx="326002" cy="479728"/>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7" name="TextBox 6">
            <a:extLst>
              <a:ext uri="{FF2B5EF4-FFF2-40B4-BE49-F238E27FC236}">
                <a16:creationId xmlns:a16="http://schemas.microsoft.com/office/drawing/2014/main" id="{D217FFE8-DECE-1ACE-BA7D-BEA6B6C02EA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70</a:t>
            </a:r>
          </a:p>
        </p:txBody>
      </p:sp>
    </p:spTree>
    <p:extLst>
      <p:ext uri="{BB962C8B-B14F-4D97-AF65-F5344CB8AC3E}">
        <p14:creationId xmlns:p14="http://schemas.microsoft.com/office/powerpoint/2010/main" val="135870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44445"/>
            <a:ext cx="3039286" cy="404284"/>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8;p37">
            <a:extLst>
              <a:ext uri="{FF2B5EF4-FFF2-40B4-BE49-F238E27FC236}">
                <a16:creationId xmlns:a16="http://schemas.microsoft.com/office/drawing/2014/main" id="{897311E2-EDA6-3226-14DA-ECEE2D031941}"/>
              </a:ext>
            </a:extLst>
          </p:cNvPr>
          <p:cNvSpPr txBox="1">
            <a:spLocks/>
          </p:cNvSpPr>
          <p:nvPr/>
        </p:nvSpPr>
        <p:spPr>
          <a:xfrm>
            <a:off x="300111" y="1848729"/>
            <a:ext cx="8543778" cy="259092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Đánh dấu node u là “Double Black” node</a:t>
            </a:r>
          </a:p>
          <a:p>
            <a:pPr marL="285750" indent="-285750">
              <a:lnSpc>
                <a:spcPct val="150000"/>
              </a:lnSpc>
              <a:buFont typeface="Arial" panose="020B0604020202020204" pitchFamily="34" charset="0"/>
              <a:buChar char="•"/>
            </a:pPr>
            <a:r>
              <a:rPr lang="vi-VN" sz="1600">
                <a:latin typeface="Nunito" pitchFamily="2" charset="-93"/>
              </a:rPr>
              <a:t>2.1. Node u không phải node gốc</a:t>
            </a:r>
          </a:p>
          <a:p>
            <a:pPr marL="644525" indent="-285750">
              <a:lnSpc>
                <a:spcPct val="150000"/>
              </a:lnSpc>
              <a:buFont typeface="Wingdings" panose="05000000000000000000" pitchFamily="2" charset="2"/>
              <a:buChar char="Ø"/>
            </a:pPr>
            <a:r>
              <a:rPr lang="vi-VN" sz="1600">
                <a:latin typeface="Nunito" pitchFamily="2" charset="-93"/>
              </a:rPr>
              <a:t>1. Nếu </a:t>
            </a:r>
            <a:r>
              <a:rPr lang="vi-VN" sz="1600" b="1">
                <a:latin typeface="Nunito" pitchFamily="2" charset="-93"/>
              </a:rPr>
              <a:t>node s</a:t>
            </a:r>
            <a:r>
              <a:rPr lang="vi-VN" sz="1600">
                <a:latin typeface="Nunito" pitchFamily="2" charset="-93"/>
              </a:rPr>
              <a:t> màu đen và 1 trong 2 con của </a:t>
            </a:r>
            <a:r>
              <a:rPr lang="vi-VN" sz="1600" b="1">
                <a:latin typeface="Nunito" pitchFamily="2" charset="-93"/>
              </a:rPr>
              <a:t>node s</a:t>
            </a:r>
            <a:r>
              <a:rPr lang="vi-VN" sz="1600">
                <a:latin typeface="Nunito" pitchFamily="2" charset="-93"/>
              </a:rPr>
              <a:t> là màu đỏ</a:t>
            </a:r>
          </a:p>
          <a:p>
            <a:pPr marL="644525" indent="-285750">
              <a:lnSpc>
                <a:spcPct val="150000"/>
              </a:lnSpc>
              <a:buFont typeface="Wingdings" panose="05000000000000000000" pitchFamily="2" charset="2"/>
              <a:buChar char="Ø"/>
            </a:pPr>
            <a:r>
              <a:rPr lang="vi-VN" sz="1600">
                <a:latin typeface="Nunito" pitchFamily="2" charset="-93"/>
              </a:rPr>
              <a:t>2. Nếu </a:t>
            </a:r>
            <a:r>
              <a:rPr lang="vi-VN" sz="1600" b="1">
                <a:latin typeface="Nunito" pitchFamily="2" charset="-93"/>
              </a:rPr>
              <a:t>node s</a:t>
            </a:r>
            <a:r>
              <a:rPr lang="vi-VN" sz="1600">
                <a:latin typeface="Nunito" pitchFamily="2" charset="-93"/>
              </a:rPr>
              <a:t> màu đen và 2 con của </a:t>
            </a:r>
            <a:r>
              <a:rPr lang="vi-VN" sz="1600" b="1">
                <a:latin typeface="Nunito" pitchFamily="2" charset="-93"/>
              </a:rPr>
              <a:t>node s</a:t>
            </a:r>
            <a:r>
              <a:rPr lang="vi-VN" sz="1600">
                <a:latin typeface="Nunito" pitchFamily="2" charset="-93"/>
              </a:rPr>
              <a:t> màu đen</a:t>
            </a:r>
          </a:p>
          <a:p>
            <a:pPr marL="644525" indent="-285750">
              <a:lnSpc>
                <a:spcPct val="150000"/>
              </a:lnSpc>
              <a:buFont typeface="Wingdings" panose="05000000000000000000" pitchFamily="2" charset="2"/>
              <a:buChar char="Ø"/>
            </a:pPr>
            <a:r>
              <a:rPr lang="vi-VN" sz="1600">
                <a:latin typeface="Nunito" pitchFamily="2" charset="-93"/>
              </a:rPr>
              <a:t>3. Nếu </a:t>
            </a:r>
            <a:r>
              <a:rPr lang="vi-VN" sz="1600" b="1">
                <a:latin typeface="Nunito" pitchFamily="2" charset="-93"/>
              </a:rPr>
              <a:t>node s</a:t>
            </a:r>
            <a:r>
              <a:rPr lang="vi-VN" sz="1600">
                <a:latin typeface="Nunito" pitchFamily="2" charset="-93"/>
              </a:rPr>
              <a:t> màu đỏ</a:t>
            </a:r>
          </a:p>
          <a:p>
            <a:pPr marL="285750" indent="-285750">
              <a:lnSpc>
                <a:spcPct val="150000"/>
              </a:lnSpc>
              <a:buFont typeface="Arial" panose="020B0604020202020204" pitchFamily="34" charset="0"/>
              <a:buChar char="•"/>
            </a:pPr>
            <a:r>
              <a:rPr lang="vi-VN" sz="1600">
                <a:latin typeface="Nunito" pitchFamily="2" charset="-93"/>
              </a:rPr>
              <a:t>2.2. Node u là node gốc</a:t>
            </a:r>
          </a:p>
        </p:txBody>
      </p:sp>
      <p:sp>
        <p:nvSpPr>
          <p:cNvPr id="4" name="TextBox 3">
            <a:extLst>
              <a:ext uri="{FF2B5EF4-FFF2-40B4-BE49-F238E27FC236}">
                <a16:creationId xmlns:a16="http://schemas.microsoft.com/office/drawing/2014/main" id="{6CD032E0-5038-AF99-7FC7-4F85CAABA9D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71</a:t>
            </a:r>
          </a:p>
        </p:txBody>
      </p:sp>
    </p:spTree>
    <p:extLst>
      <p:ext uri="{BB962C8B-B14F-4D97-AF65-F5344CB8AC3E}">
        <p14:creationId xmlns:p14="http://schemas.microsoft.com/office/powerpoint/2010/main" val="396715614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733385"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709776" y="2714290"/>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422294" y="29099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4" name="Rectangle 13">
            <a:extLst>
              <a:ext uri="{FF2B5EF4-FFF2-40B4-BE49-F238E27FC236}">
                <a16:creationId xmlns:a16="http://schemas.microsoft.com/office/drawing/2014/main" id="{73EB62CE-9BB6-AE76-1EF3-D6CCE62EBCE1}"/>
              </a:ext>
            </a:extLst>
          </p:cNvPr>
          <p:cNvSpPr/>
          <p:nvPr/>
        </p:nvSpPr>
        <p:spPr>
          <a:xfrm>
            <a:off x="178952" y="36524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762157" y="36524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426626" y="3398742"/>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913056" y="3398742"/>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3496" y="576487"/>
            <a:ext cx="5810393"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678418" y="28939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81" name="Rectangle 1080">
            <a:extLst>
              <a:ext uri="{FF2B5EF4-FFF2-40B4-BE49-F238E27FC236}">
                <a16:creationId xmlns:a16="http://schemas.microsoft.com/office/drawing/2014/main" id="{A2C346B6-2656-3622-24A9-BDC2B5347290}"/>
              </a:ext>
            </a:extLst>
          </p:cNvPr>
          <p:cNvSpPr/>
          <p:nvPr/>
        </p:nvSpPr>
        <p:spPr>
          <a:xfrm>
            <a:off x="1416393"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205887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664067" y="3382802"/>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2169180" y="3382802"/>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Left Left case, khi có 2 node đỏ là con của s thì node r là node bên trái của s</a:t>
            </a:r>
            <a:endParaRPr lang="vi-VN" sz="1200">
              <a:latin typeface="Nunito" pitchFamily="2" charset="-93"/>
            </a:endParaRPr>
          </a:p>
        </p:txBody>
      </p:sp>
      <p:sp>
        <p:nvSpPr>
          <p:cNvPr id="5" name="TextBox 4">
            <a:extLst>
              <a:ext uri="{FF2B5EF4-FFF2-40B4-BE49-F238E27FC236}">
                <a16:creationId xmlns:a16="http://schemas.microsoft.com/office/drawing/2014/main" id="{ECA585BD-BC7D-71AB-FEF4-727DC4DEEB6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72</a:t>
            </a:r>
          </a:p>
        </p:txBody>
      </p:sp>
      <p:cxnSp>
        <p:nvCxnSpPr>
          <p:cNvPr id="10" name="Straight Arrow Connector 9">
            <a:extLst>
              <a:ext uri="{FF2B5EF4-FFF2-40B4-BE49-F238E27FC236}">
                <a16:creationId xmlns:a16="http://schemas.microsoft.com/office/drawing/2014/main" id="{DB6BB2A4-FAF0-65BF-2A17-6BB7525AD9AC}"/>
              </a:ext>
            </a:extLst>
          </p:cNvPr>
          <p:cNvCxnSpPr>
            <a:cxnSpLocks/>
            <a:stCxn id="19" idx="2"/>
            <a:endCxn id="9" idx="1"/>
          </p:cNvCxnSpPr>
          <p:nvPr/>
        </p:nvCxnSpPr>
        <p:spPr>
          <a:xfrm>
            <a:off x="761045" y="1990585"/>
            <a:ext cx="318130" cy="3187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F9E6C6B-E5F1-910B-79B1-9A0AB88AC28B}"/>
              </a:ext>
            </a:extLst>
          </p:cNvPr>
          <p:cNvSpPr txBox="1"/>
          <p:nvPr/>
        </p:nvSpPr>
        <p:spPr>
          <a:xfrm>
            <a:off x="239634" y="1682808"/>
            <a:ext cx="1042821" cy="307777"/>
          </a:xfrm>
          <a:prstGeom prst="rect">
            <a:avLst/>
          </a:prstGeom>
          <a:noFill/>
        </p:spPr>
        <p:txBody>
          <a:bodyPr wrap="square" rtlCol="0">
            <a:spAutoFit/>
          </a:bodyPr>
          <a:lstStyle/>
          <a:p>
            <a:r>
              <a:rPr lang="vi-VN"/>
              <a:t>X’s sibling</a:t>
            </a:r>
          </a:p>
        </p:txBody>
      </p:sp>
      <p:cxnSp>
        <p:nvCxnSpPr>
          <p:cNvPr id="25" name="Straight Arrow Connector 24">
            <a:extLst>
              <a:ext uri="{FF2B5EF4-FFF2-40B4-BE49-F238E27FC236}">
                <a16:creationId xmlns:a16="http://schemas.microsoft.com/office/drawing/2014/main" id="{2EBD156C-731A-FE80-86B3-7D5F7925B8BA}"/>
              </a:ext>
            </a:extLst>
          </p:cNvPr>
          <p:cNvCxnSpPr>
            <a:cxnSpLocks/>
            <a:stCxn id="26" idx="0"/>
            <a:endCxn id="13" idx="4"/>
          </p:cNvCxnSpPr>
          <p:nvPr/>
        </p:nvCxnSpPr>
        <p:spPr>
          <a:xfrm flipH="1" flipV="1">
            <a:off x="709776" y="3482612"/>
            <a:ext cx="1041480" cy="7743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253CC965-EFEA-EA4A-DD0D-3FCCC1D6F7B2}"/>
              </a:ext>
            </a:extLst>
          </p:cNvPr>
          <p:cNvSpPr txBox="1"/>
          <p:nvPr/>
        </p:nvSpPr>
        <p:spPr>
          <a:xfrm>
            <a:off x="245492" y="4256949"/>
            <a:ext cx="3011528" cy="307777"/>
          </a:xfrm>
          <a:prstGeom prst="rect">
            <a:avLst/>
          </a:prstGeom>
          <a:noFill/>
        </p:spPr>
        <p:txBody>
          <a:bodyPr wrap="square" rtlCol="0">
            <a:spAutoFit/>
          </a:bodyPr>
          <a:lstStyle/>
          <a:p>
            <a:r>
              <a:rPr lang="vi-VN"/>
              <a:t>X’s sibling’s children left red node</a:t>
            </a:r>
          </a:p>
        </p:txBody>
      </p:sp>
    </p:spTree>
    <p:extLst>
      <p:ext uri="{BB962C8B-B14F-4D97-AF65-F5344CB8AC3E}">
        <p14:creationId xmlns:p14="http://schemas.microsoft.com/office/powerpoint/2010/main" val="320799591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601670"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01782" y="576487"/>
            <a:ext cx="5942108"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54" name="Flowchart: Connector 1053">
            <a:extLst>
              <a:ext uri="{FF2B5EF4-FFF2-40B4-BE49-F238E27FC236}">
                <a16:creationId xmlns:a16="http://schemas.microsoft.com/office/drawing/2014/main" id="{28A6D7B9-E329-A835-94D2-CF6B436BEAF6}"/>
              </a:ext>
            </a:extLst>
          </p:cNvPr>
          <p:cNvSpPr/>
          <p:nvPr/>
        </p:nvSpPr>
        <p:spPr>
          <a:xfrm>
            <a:off x="4427305" y="1539072"/>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55" name="Straight Connector 1054">
            <a:extLst>
              <a:ext uri="{FF2B5EF4-FFF2-40B4-BE49-F238E27FC236}">
                <a16:creationId xmlns:a16="http://schemas.microsoft.com/office/drawing/2014/main" id="{FDD7EBEC-3A39-D334-0143-BE2B8066B5B9}"/>
              </a:ext>
            </a:extLst>
          </p:cNvPr>
          <p:cNvCxnSpPr>
            <a:cxnSpLocks/>
            <a:stCxn id="1054" idx="5"/>
            <a:endCxn id="1130" idx="0"/>
          </p:cNvCxnSpPr>
          <p:nvPr/>
        </p:nvCxnSpPr>
        <p:spPr>
          <a:xfrm>
            <a:off x="4918067" y="2015019"/>
            <a:ext cx="383482" cy="334722"/>
          </a:xfrm>
          <a:prstGeom prst="line">
            <a:avLst/>
          </a:prstGeom>
        </p:spPr>
        <p:style>
          <a:lnRef idx="2">
            <a:schemeClr val="dk1"/>
          </a:lnRef>
          <a:fillRef idx="0">
            <a:schemeClr val="dk1"/>
          </a:fillRef>
          <a:effectRef idx="1">
            <a:schemeClr val="dk1"/>
          </a:effectRef>
          <a:fontRef idx="minor">
            <a:schemeClr val="tx1"/>
          </a:fontRef>
        </p:style>
      </p:cxnSp>
      <p:sp>
        <p:nvSpPr>
          <p:cNvPr id="1056" name="Flowchart: Connector 1055">
            <a:extLst>
              <a:ext uri="{FF2B5EF4-FFF2-40B4-BE49-F238E27FC236}">
                <a16:creationId xmlns:a16="http://schemas.microsoft.com/office/drawing/2014/main" id="{C89D47C6-56CD-7280-AEC6-09AEBFCE2FA6}"/>
              </a:ext>
            </a:extLst>
          </p:cNvPr>
          <p:cNvSpPr/>
          <p:nvPr/>
        </p:nvSpPr>
        <p:spPr>
          <a:xfrm>
            <a:off x="3589344" y="219900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57" name="Straight Connector 1056">
            <a:extLst>
              <a:ext uri="{FF2B5EF4-FFF2-40B4-BE49-F238E27FC236}">
                <a16:creationId xmlns:a16="http://schemas.microsoft.com/office/drawing/2014/main" id="{A255392D-C820-0224-2A03-07CB7FC9669E}"/>
              </a:ext>
            </a:extLst>
          </p:cNvPr>
          <p:cNvCxnSpPr>
            <a:cxnSpLocks/>
            <a:stCxn id="1056" idx="3"/>
            <a:endCxn id="1059" idx="7"/>
          </p:cNvCxnSpPr>
          <p:nvPr/>
        </p:nvCxnSpPr>
        <p:spPr>
          <a:xfrm flipH="1">
            <a:off x="3311672" y="2687830"/>
            <a:ext cx="361873" cy="346635"/>
          </a:xfrm>
          <a:prstGeom prst="line">
            <a:avLst/>
          </a:prstGeom>
        </p:spPr>
        <p:style>
          <a:lnRef idx="2">
            <a:schemeClr val="dk1"/>
          </a:lnRef>
          <a:fillRef idx="0">
            <a:schemeClr val="dk1"/>
          </a:fillRef>
          <a:effectRef idx="1">
            <a:schemeClr val="dk1"/>
          </a:effectRef>
          <a:fontRef idx="minor">
            <a:schemeClr val="tx1"/>
          </a:fontRef>
        </p:style>
      </p:cxnSp>
      <p:cxnSp>
        <p:nvCxnSpPr>
          <p:cNvPr id="1058" name="Straight Connector 1057">
            <a:extLst>
              <a:ext uri="{FF2B5EF4-FFF2-40B4-BE49-F238E27FC236}">
                <a16:creationId xmlns:a16="http://schemas.microsoft.com/office/drawing/2014/main" id="{F7332522-341F-DDE9-E8A7-C62CA629F8AE}"/>
              </a:ext>
            </a:extLst>
          </p:cNvPr>
          <p:cNvCxnSpPr>
            <a:cxnSpLocks/>
            <a:stCxn id="1056" idx="7"/>
            <a:endCxn id="1054" idx="3"/>
          </p:cNvCxnSpPr>
          <p:nvPr/>
        </p:nvCxnSpPr>
        <p:spPr>
          <a:xfrm flipV="1">
            <a:off x="4080106" y="2015019"/>
            <a:ext cx="431400" cy="267851"/>
          </a:xfrm>
          <a:prstGeom prst="line">
            <a:avLst/>
          </a:prstGeom>
        </p:spPr>
        <p:style>
          <a:lnRef idx="2">
            <a:schemeClr val="dk1"/>
          </a:lnRef>
          <a:fillRef idx="0">
            <a:schemeClr val="dk1"/>
          </a:fillRef>
          <a:effectRef idx="1">
            <a:schemeClr val="dk1"/>
          </a:effectRef>
          <a:fontRef idx="minor">
            <a:schemeClr val="tx1"/>
          </a:fontRef>
        </p:style>
      </p:cxnSp>
      <p:sp>
        <p:nvSpPr>
          <p:cNvPr id="1059" name="Flowchart: Connector 1058">
            <a:extLst>
              <a:ext uri="{FF2B5EF4-FFF2-40B4-BE49-F238E27FC236}">
                <a16:creationId xmlns:a16="http://schemas.microsoft.com/office/drawing/2014/main" id="{7335E20C-50E7-5F44-A03C-298686B99E7C}"/>
              </a:ext>
            </a:extLst>
          </p:cNvPr>
          <p:cNvSpPr/>
          <p:nvPr/>
        </p:nvSpPr>
        <p:spPr>
          <a:xfrm>
            <a:off x="2820910"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60" name="Rectangle 1059">
            <a:extLst>
              <a:ext uri="{FF2B5EF4-FFF2-40B4-BE49-F238E27FC236}">
                <a16:creationId xmlns:a16="http://schemas.microsoft.com/office/drawing/2014/main" id="{99DDFA47-7210-056B-C94A-5562FFAF9824}"/>
              </a:ext>
            </a:extLst>
          </p:cNvPr>
          <p:cNvSpPr/>
          <p:nvPr/>
        </p:nvSpPr>
        <p:spPr>
          <a:xfrm>
            <a:off x="2507322" y="371001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61" name="Rectangle 1060">
            <a:extLst>
              <a:ext uri="{FF2B5EF4-FFF2-40B4-BE49-F238E27FC236}">
                <a16:creationId xmlns:a16="http://schemas.microsoft.com/office/drawing/2014/main" id="{35F1C943-054C-9AEE-5FC1-5D17E2B3DEAA}"/>
              </a:ext>
            </a:extLst>
          </p:cNvPr>
          <p:cNvSpPr/>
          <p:nvPr/>
        </p:nvSpPr>
        <p:spPr>
          <a:xfrm>
            <a:off x="3226557" y="370899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62" name="Straight Connector 1061">
            <a:extLst>
              <a:ext uri="{FF2B5EF4-FFF2-40B4-BE49-F238E27FC236}">
                <a16:creationId xmlns:a16="http://schemas.microsoft.com/office/drawing/2014/main" id="{12D6E7CF-7EE9-C147-BF8E-4A8F8DC22E10}"/>
              </a:ext>
            </a:extLst>
          </p:cNvPr>
          <p:cNvCxnSpPr>
            <a:cxnSpLocks/>
            <a:stCxn id="1059" idx="3"/>
            <a:endCxn id="1060" idx="0"/>
          </p:cNvCxnSpPr>
          <p:nvPr/>
        </p:nvCxnSpPr>
        <p:spPr>
          <a:xfrm flipH="1">
            <a:off x="2754996" y="3439425"/>
            <a:ext cx="150115" cy="270594"/>
          </a:xfrm>
          <a:prstGeom prst="line">
            <a:avLst/>
          </a:prstGeom>
        </p:spPr>
        <p:style>
          <a:lnRef idx="2">
            <a:schemeClr val="dk1"/>
          </a:lnRef>
          <a:fillRef idx="0">
            <a:schemeClr val="dk1"/>
          </a:fillRef>
          <a:effectRef idx="1">
            <a:schemeClr val="dk1"/>
          </a:effectRef>
          <a:fontRef idx="minor">
            <a:schemeClr val="tx1"/>
          </a:fontRef>
        </p:style>
      </p:cxnSp>
      <p:cxnSp>
        <p:nvCxnSpPr>
          <p:cNvPr id="1063" name="Straight Connector 1062">
            <a:extLst>
              <a:ext uri="{FF2B5EF4-FFF2-40B4-BE49-F238E27FC236}">
                <a16:creationId xmlns:a16="http://schemas.microsoft.com/office/drawing/2014/main" id="{02A46A79-4389-DFDC-F7A3-48E11663D559}"/>
              </a:ext>
            </a:extLst>
          </p:cNvPr>
          <p:cNvCxnSpPr>
            <a:cxnSpLocks/>
            <a:stCxn id="1059" idx="5"/>
            <a:endCxn id="1061" idx="0"/>
          </p:cNvCxnSpPr>
          <p:nvPr/>
        </p:nvCxnSpPr>
        <p:spPr>
          <a:xfrm>
            <a:off x="3311672" y="3439425"/>
            <a:ext cx="162560" cy="269566"/>
          </a:xfrm>
          <a:prstGeom prst="line">
            <a:avLst/>
          </a:prstGeom>
        </p:spPr>
        <p:style>
          <a:lnRef idx="2">
            <a:schemeClr val="dk1"/>
          </a:lnRef>
          <a:fillRef idx="0">
            <a:schemeClr val="dk1"/>
          </a:fillRef>
          <a:effectRef idx="1">
            <a:schemeClr val="dk1"/>
          </a:effectRef>
          <a:fontRef idx="minor">
            <a:schemeClr val="tx1"/>
          </a:fontRef>
        </p:style>
      </p:cxnSp>
      <p:cxnSp>
        <p:nvCxnSpPr>
          <p:cNvPr id="1066" name="Straight Connector 1065">
            <a:extLst>
              <a:ext uri="{FF2B5EF4-FFF2-40B4-BE49-F238E27FC236}">
                <a16:creationId xmlns:a16="http://schemas.microsoft.com/office/drawing/2014/main" id="{0903FAB0-50D3-44E8-FE26-B3D77687AAC5}"/>
              </a:ext>
            </a:extLst>
          </p:cNvPr>
          <p:cNvCxnSpPr>
            <a:cxnSpLocks/>
            <a:stCxn id="1056" idx="5"/>
            <a:endCxn id="1103" idx="1"/>
          </p:cNvCxnSpPr>
          <p:nvPr/>
        </p:nvCxnSpPr>
        <p:spPr>
          <a:xfrm>
            <a:off x="4080106" y="2687830"/>
            <a:ext cx="482290" cy="346635"/>
          </a:xfrm>
          <a:prstGeom prst="line">
            <a:avLst/>
          </a:prstGeom>
        </p:spPr>
        <p:style>
          <a:lnRef idx="2">
            <a:schemeClr val="dk1"/>
          </a:lnRef>
          <a:fillRef idx="0">
            <a:schemeClr val="dk1"/>
          </a:fillRef>
          <a:effectRef idx="1">
            <a:schemeClr val="dk1"/>
          </a:effectRef>
          <a:fontRef idx="minor">
            <a:schemeClr val="tx1"/>
          </a:fontRef>
        </p:style>
      </p:cxnSp>
      <p:cxnSp>
        <p:nvCxnSpPr>
          <p:cNvPr id="1069" name="Straight Arrow Connector 1068">
            <a:extLst>
              <a:ext uri="{FF2B5EF4-FFF2-40B4-BE49-F238E27FC236}">
                <a16:creationId xmlns:a16="http://schemas.microsoft.com/office/drawing/2014/main" id="{6D493B93-5B05-EBAA-01A8-5057DB3F0FDC}"/>
              </a:ext>
            </a:extLst>
          </p:cNvPr>
          <p:cNvCxnSpPr>
            <a:cxnSpLocks/>
          </p:cNvCxnSpPr>
          <p:nvPr/>
        </p:nvCxnSpPr>
        <p:spPr>
          <a:xfrm flipH="1">
            <a:off x="5537065" y="1909989"/>
            <a:ext cx="304400" cy="3968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0" name="TextBox 1069">
            <a:extLst>
              <a:ext uri="{FF2B5EF4-FFF2-40B4-BE49-F238E27FC236}">
                <a16:creationId xmlns:a16="http://schemas.microsoft.com/office/drawing/2014/main" id="{8FF0F453-CC88-8AD6-FC5E-06FA78D7048F}"/>
              </a:ext>
            </a:extLst>
          </p:cNvPr>
          <p:cNvSpPr txBox="1"/>
          <p:nvPr/>
        </p:nvSpPr>
        <p:spPr>
          <a:xfrm>
            <a:off x="5244901" y="1586191"/>
            <a:ext cx="1276676" cy="307777"/>
          </a:xfrm>
          <a:prstGeom prst="rect">
            <a:avLst/>
          </a:prstGeom>
          <a:noFill/>
        </p:spPr>
        <p:txBody>
          <a:bodyPr wrap="square" rtlCol="0">
            <a:spAutoFit/>
          </a:bodyPr>
          <a:lstStyle/>
          <a:p>
            <a:r>
              <a:rPr lang="vi-VN"/>
              <a:t>Double Black</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03" name="Flowchart: Connector 1102">
            <a:extLst>
              <a:ext uri="{FF2B5EF4-FFF2-40B4-BE49-F238E27FC236}">
                <a16:creationId xmlns:a16="http://schemas.microsoft.com/office/drawing/2014/main" id="{925F8BF5-8910-4AE4-50F4-021F9E586208}"/>
              </a:ext>
            </a:extLst>
          </p:cNvPr>
          <p:cNvSpPr/>
          <p:nvPr/>
        </p:nvSpPr>
        <p:spPr>
          <a:xfrm>
            <a:off x="4478195"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104" name="Rectangle 1103">
            <a:extLst>
              <a:ext uri="{FF2B5EF4-FFF2-40B4-BE49-F238E27FC236}">
                <a16:creationId xmlns:a16="http://schemas.microsoft.com/office/drawing/2014/main" id="{D3ACD0E1-A528-29AF-0171-6117B1126622}"/>
              </a:ext>
            </a:extLst>
          </p:cNvPr>
          <p:cNvSpPr/>
          <p:nvPr/>
        </p:nvSpPr>
        <p:spPr>
          <a:xfrm>
            <a:off x="4123461" y="370902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05" name="Rectangle 1104">
            <a:extLst>
              <a:ext uri="{FF2B5EF4-FFF2-40B4-BE49-F238E27FC236}">
                <a16:creationId xmlns:a16="http://schemas.microsoft.com/office/drawing/2014/main" id="{64AD35DB-7007-0317-3E25-915E106B761B}"/>
              </a:ext>
            </a:extLst>
          </p:cNvPr>
          <p:cNvSpPr/>
          <p:nvPr/>
        </p:nvSpPr>
        <p:spPr>
          <a:xfrm>
            <a:off x="4902150" y="371344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06" name="Straight Connector 1105">
            <a:extLst>
              <a:ext uri="{FF2B5EF4-FFF2-40B4-BE49-F238E27FC236}">
                <a16:creationId xmlns:a16="http://schemas.microsoft.com/office/drawing/2014/main" id="{72077492-6EB5-CCC4-C204-120E33D47BDB}"/>
              </a:ext>
            </a:extLst>
          </p:cNvPr>
          <p:cNvCxnSpPr>
            <a:cxnSpLocks/>
            <a:stCxn id="1103" idx="3"/>
            <a:endCxn id="1104" idx="0"/>
          </p:cNvCxnSpPr>
          <p:nvPr/>
        </p:nvCxnSpPr>
        <p:spPr>
          <a:xfrm flipH="1">
            <a:off x="4371135" y="3439425"/>
            <a:ext cx="191261" cy="269603"/>
          </a:xfrm>
          <a:prstGeom prst="line">
            <a:avLst/>
          </a:prstGeom>
        </p:spPr>
        <p:style>
          <a:lnRef idx="2">
            <a:schemeClr val="dk1"/>
          </a:lnRef>
          <a:fillRef idx="0">
            <a:schemeClr val="dk1"/>
          </a:fillRef>
          <a:effectRef idx="1">
            <a:schemeClr val="dk1"/>
          </a:effectRef>
          <a:fontRef idx="minor">
            <a:schemeClr val="tx1"/>
          </a:fontRef>
        </p:style>
      </p:cxnSp>
      <p:cxnSp>
        <p:nvCxnSpPr>
          <p:cNvPr id="1107" name="Straight Connector 1106">
            <a:extLst>
              <a:ext uri="{FF2B5EF4-FFF2-40B4-BE49-F238E27FC236}">
                <a16:creationId xmlns:a16="http://schemas.microsoft.com/office/drawing/2014/main" id="{C04E02F0-E4B7-3B8B-632B-652421624FEC}"/>
              </a:ext>
            </a:extLst>
          </p:cNvPr>
          <p:cNvCxnSpPr>
            <a:cxnSpLocks/>
            <a:stCxn id="1103" idx="5"/>
            <a:endCxn id="1105" idx="0"/>
          </p:cNvCxnSpPr>
          <p:nvPr/>
        </p:nvCxnSpPr>
        <p:spPr>
          <a:xfrm>
            <a:off x="4968957" y="3439425"/>
            <a:ext cx="180868" cy="274015"/>
          </a:xfrm>
          <a:prstGeom prst="line">
            <a:avLst/>
          </a:prstGeom>
        </p:spPr>
        <p:style>
          <a:lnRef idx="2">
            <a:schemeClr val="dk1"/>
          </a:lnRef>
          <a:fillRef idx="0">
            <a:schemeClr val="dk1"/>
          </a:fillRef>
          <a:effectRef idx="1">
            <a:schemeClr val="dk1"/>
          </a:effectRef>
          <a:fontRef idx="minor">
            <a:schemeClr val="tx1"/>
          </a:fontRef>
        </p:style>
      </p:cxnSp>
      <p:grpSp>
        <p:nvGrpSpPr>
          <p:cNvPr id="1127" name="Group 1126">
            <a:extLst>
              <a:ext uri="{FF2B5EF4-FFF2-40B4-BE49-F238E27FC236}">
                <a16:creationId xmlns:a16="http://schemas.microsoft.com/office/drawing/2014/main" id="{86931116-02E8-1EC6-E200-0A1209618E9E}"/>
              </a:ext>
            </a:extLst>
          </p:cNvPr>
          <p:cNvGrpSpPr/>
          <p:nvPr/>
        </p:nvGrpSpPr>
        <p:grpSpPr>
          <a:xfrm>
            <a:off x="5002268" y="2349741"/>
            <a:ext cx="592805" cy="436572"/>
            <a:chOff x="4446744" y="4071647"/>
            <a:chExt cx="592805" cy="436572"/>
          </a:xfrm>
        </p:grpSpPr>
        <p:sp>
          <p:nvSpPr>
            <p:cNvPr id="1128" name="Rectangle 1127">
              <a:extLst>
                <a:ext uri="{FF2B5EF4-FFF2-40B4-BE49-F238E27FC236}">
                  <a16:creationId xmlns:a16="http://schemas.microsoft.com/office/drawing/2014/main" id="{4255A12B-6B13-C06C-1DDA-0958A49DF678}"/>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29" name="Rectangle 1128">
              <a:extLst>
                <a:ext uri="{FF2B5EF4-FFF2-40B4-BE49-F238E27FC236}">
                  <a16:creationId xmlns:a16="http://schemas.microsoft.com/office/drawing/2014/main" id="{9577AC29-8BFA-4468-B50B-EDC466F52194}"/>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0" name="Rectangle 1129">
              <a:extLst>
                <a:ext uri="{FF2B5EF4-FFF2-40B4-BE49-F238E27FC236}">
                  <a16:creationId xmlns:a16="http://schemas.microsoft.com/office/drawing/2014/main" id="{82E57C93-44EB-FC7C-C4D8-32081577ACBA}"/>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1E34B8C4-974C-B541-85AC-625529250DC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73</a:t>
            </a:r>
          </a:p>
        </p:txBody>
      </p:sp>
    </p:spTree>
    <p:extLst>
      <p:ext uri="{BB962C8B-B14F-4D97-AF65-F5344CB8AC3E}">
        <p14:creationId xmlns:p14="http://schemas.microsoft.com/office/powerpoint/2010/main" val="212931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686929"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87040" y="576487"/>
            <a:ext cx="585684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997CA410-1E89-8E00-E5E3-DCC48E46ABF6}"/>
              </a:ext>
            </a:extLst>
          </p:cNvPr>
          <p:cNvCxnSpPr>
            <a:cxnSpLocks/>
            <a:stCxn id="1085" idx="3"/>
            <a:endCxn id="874" idx="7"/>
          </p:cNvCxnSpPr>
          <p:nvPr/>
        </p:nvCxnSpPr>
        <p:spPr>
          <a:xfrm flipH="1">
            <a:off x="4750657" y="2765772"/>
            <a:ext cx="302846" cy="355214"/>
          </a:xfrm>
          <a:prstGeom prst="line">
            <a:avLst/>
          </a:prstGeom>
        </p:spPr>
        <p:style>
          <a:lnRef idx="2">
            <a:schemeClr val="dk1"/>
          </a:lnRef>
          <a:fillRef idx="0">
            <a:schemeClr val="dk1"/>
          </a:fillRef>
          <a:effectRef idx="1">
            <a:schemeClr val="dk1"/>
          </a:effectRef>
          <a:fontRef idx="minor">
            <a:schemeClr val="tx1"/>
          </a:fontRef>
        </p:style>
      </p:cxnSp>
      <p:sp>
        <p:nvSpPr>
          <p:cNvPr id="874" name="Flowchart: Connector 873">
            <a:extLst>
              <a:ext uri="{FF2B5EF4-FFF2-40B4-BE49-F238E27FC236}">
                <a16:creationId xmlns:a16="http://schemas.microsoft.com/office/drawing/2014/main" id="{5F86504E-A93E-AE68-A93B-E08FCA3584E2}"/>
              </a:ext>
            </a:extLst>
          </p:cNvPr>
          <p:cNvSpPr/>
          <p:nvPr/>
        </p:nvSpPr>
        <p:spPr>
          <a:xfrm>
            <a:off x="4259895" y="30371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875" name="Rectangle 874">
            <a:extLst>
              <a:ext uri="{FF2B5EF4-FFF2-40B4-BE49-F238E27FC236}">
                <a16:creationId xmlns:a16="http://schemas.microsoft.com/office/drawing/2014/main" id="{FBB27E14-F172-3116-69DC-CD18543B5C96}"/>
              </a:ext>
            </a:extLst>
          </p:cNvPr>
          <p:cNvSpPr/>
          <p:nvPr/>
        </p:nvSpPr>
        <p:spPr>
          <a:xfrm>
            <a:off x="3824658" y="391377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6" name="Rectangle 875">
            <a:extLst>
              <a:ext uri="{FF2B5EF4-FFF2-40B4-BE49-F238E27FC236}">
                <a16:creationId xmlns:a16="http://schemas.microsoft.com/office/drawing/2014/main" id="{B84DBD0D-59B0-A204-603C-8F5EBF461A97}"/>
              </a:ext>
            </a:extLst>
          </p:cNvPr>
          <p:cNvSpPr/>
          <p:nvPr/>
        </p:nvSpPr>
        <p:spPr>
          <a:xfrm>
            <a:off x="4713339" y="3915662"/>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874" idx="3"/>
            <a:endCxn id="875" idx="0"/>
          </p:cNvCxnSpPr>
          <p:nvPr/>
        </p:nvCxnSpPr>
        <p:spPr>
          <a:xfrm flipH="1">
            <a:off x="4072332" y="3525946"/>
            <a:ext cx="271764" cy="387830"/>
          </a:xfrm>
          <a:prstGeom prst="line">
            <a:avLst/>
          </a:prstGeom>
        </p:spPr>
        <p:style>
          <a:lnRef idx="2">
            <a:schemeClr val="dk1"/>
          </a:lnRef>
          <a:fillRef idx="0">
            <a:schemeClr val="dk1"/>
          </a:fillRef>
          <a:effectRef idx="1">
            <a:schemeClr val="dk1"/>
          </a:effectRef>
          <a:fontRef idx="minor">
            <a:schemeClr val="tx1"/>
          </a:fontRef>
        </p:style>
      </p:cxnSp>
      <p:cxnSp>
        <p:nvCxnSpPr>
          <p:cNvPr id="878" name="Straight Connector 877">
            <a:extLst>
              <a:ext uri="{FF2B5EF4-FFF2-40B4-BE49-F238E27FC236}">
                <a16:creationId xmlns:a16="http://schemas.microsoft.com/office/drawing/2014/main" id="{984A5D1A-4FA4-08FB-12E6-38661FEE8AAE}"/>
              </a:ext>
            </a:extLst>
          </p:cNvPr>
          <p:cNvCxnSpPr>
            <a:cxnSpLocks/>
            <a:stCxn id="874" idx="5"/>
            <a:endCxn id="876" idx="0"/>
          </p:cNvCxnSpPr>
          <p:nvPr/>
        </p:nvCxnSpPr>
        <p:spPr>
          <a:xfrm>
            <a:off x="4750657" y="3525946"/>
            <a:ext cx="210357" cy="38971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4" name="TextBox 3">
            <a:extLst>
              <a:ext uri="{FF2B5EF4-FFF2-40B4-BE49-F238E27FC236}">
                <a16:creationId xmlns:a16="http://schemas.microsoft.com/office/drawing/2014/main" id="{DAFA9B98-19C4-1B55-501E-7B7EAA80AD6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74</a:t>
            </a:r>
          </a:p>
        </p:txBody>
      </p:sp>
    </p:spTree>
    <p:extLst>
      <p:ext uri="{BB962C8B-B14F-4D97-AF65-F5344CB8AC3E}">
        <p14:creationId xmlns:p14="http://schemas.microsoft.com/office/powerpoint/2010/main" val="298152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736458"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9"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18"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4" name="Rectangle 13">
            <a:extLst>
              <a:ext uri="{FF2B5EF4-FFF2-40B4-BE49-F238E27FC236}">
                <a16:creationId xmlns:a16="http://schemas.microsoft.com/office/drawing/2014/main" id="{73EB62CE-9BB6-AE76-1EF3-D6CCE62EBCE1}"/>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6569" y="576487"/>
            <a:ext cx="5807320"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Right Right case, khi có 2 node đỏ là con của s thì node r là node bên phải của s</a:t>
            </a:r>
            <a:endParaRPr lang="vi-VN" sz="1200">
              <a:latin typeface="Nunito" pitchFamily="2" charset="-93"/>
            </a:endParaRPr>
          </a:p>
        </p:txBody>
      </p:sp>
      <p:sp>
        <p:nvSpPr>
          <p:cNvPr id="5" name="TextBox 4">
            <a:extLst>
              <a:ext uri="{FF2B5EF4-FFF2-40B4-BE49-F238E27FC236}">
                <a16:creationId xmlns:a16="http://schemas.microsoft.com/office/drawing/2014/main" id="{2B538473-A8A5-1C93-F9DE-BF49DAFE341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75</a:t>
            </a:r>
          </a:p>
        </p:txBody>
      </p:sp>
      <p:cxnSp>
        <p:nvCxnSpPr>
          <p:cNvPr id="10" name="Straight Arrow Connector 9">
            <a:extLst>
              <a:ext uri="{FF2B5EF4-FFF2-40B4-BE49-F238E27FC236}">
                <a16:creationId xmlns:a16="http://schemas.microsoft.com/office/drawing/2014/main" id="{C82FA73F-E7DF-5D9F-7CCC-C3FCEC8C132C}"/>
              </a:ext>
            </a:extLst>
          </p:cNvPr>
          <p:cNvCxnSpPr>
            <a:cxnSpLocks/>
            <a:stCxn id="19" idx="2"/>
            <a:endCxn id="9" idx="0"/>
          </p:cNvCxnSpPr>
          <p:nvPr/>
        </p:nvCxnSpPr>
        <p:spPr>
          <a:xfrm flipH="1">
            <a:off x="3061519" y="1829542"/>
            <a:ext cx="249645" cy="409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BC8A7654-A3D8-05FF-FB3E-62BF19D15BA0}"/>
              </a:ext>
            </a:extLst>
          </p:cNvPr>
          <p:cNvSpPr txBox="1"/>
          <p:nvPr/>
        </p:nvSpPr>
        <p:spPr>
          <a:xfrm>
            <a:off x="2789753" y="1521765"/>
            <a:ext cx="1042821" cy="307777"/>
          </a:xfrm>
          <a:prstGeom prst="rect">
            <a:avLst/>
          </a:prstGeom>
          <a:noFill/>
        </p:spPr>
        <p:txBody>
          <a:bodyPr wrap="square" rtlCol="0">
            <a:spAutoFit/>
          </a:bodyPr>
          <a:lstStyle/>
          <a:p>
            <a:r>
              <a:rPr lang="vi-VN"/>
              <a:t>X’s sibling</a:t>
            </a:r>
          </a:p>
        </p:txBody>
      </p:sp>
      <p:cxnSp>
        <p:nvCxnSpPr>
          <p:cNvPr id="23" name="Straight Arrow Connector 22">
            <a:extLst>
              <a:ext uri="{FF2B5EF4-FFF2-40B4-BE49-F238E27FC236}">
                <a16:creationId xmlns:a16="http://schemas.microsoft.com/office/drawing/2014/main" id="{7B6F8909-DE46-8BB1-E0F9-5F0AC5DB2A03}"/>
              </a:ext>
            </a:extLst>
          </p:cNvPr>
          <p:cNvCxnSpPr>
            <a:cxnSpLocks/>
            <a:stCxn id="25" idx="0"/>
            <a:endCxn id="1077" idx="4"/>
          </p:cNvCxnSpPr>
          <p:nvPr/>
        </p:nvCxnSpPr>
        <p:spPr>
          <a:xfrm flipV="1">
            <a:off x="2713912" y="3480691"/>
            <a:ext cx="1031051" cy="6509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8AF33A2C-5C28-B846-E122-1A3291FB031E}"/>
              </a:ext>
            </a:extLst>
          </p:cNvPr>
          <p:cNvSpPr txBox="1"/>
          <p:nvPr/>
        </p:nvSpPr>
        <p:spPr>
          <a:xfrm>
            <a:off x="1208148" y="4131643"/>
            <a:ext cx="3011528" cy="307777"/>
          </a:xfrm>
          <a:prstGeom prst="rect">
            <a:avLst/>
          </a:prstGeom>
          <a:noFill/>
        </p:spPr>
        <p:txBody>
          <a:bodyPr wrap="square" rtlCol="0">
            <a:spAutoFit/>
          </a:bodyPr>
          <a:lstStyle/>
          <a:p>
            <a:r>
              <a:rPr lang="vi-VN"/>
              <a:t>X’s sibling’s children right red node</a:t>
            </a:r>
          </a:p>
        </p:txBody>
      </p:sp>
    </p:spTree>
    <p:extLst>
      <p:ext uri="{BB962C8B-B14F-4D97-AF65-F5344CB8AC3E}">
        <p14:creationId xmlns:p14="http://schemas.microsoft.com/office/powerpoint/2010/main" val="191808752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736458"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036569" y="576487"/>
            <a:ext cx="5807320"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4" name="Flowchart: Connector 3">
            <a:extLst>
              <a:ext uri="{FF2B5EF4-FFF2-40B4-BE49-F238E27FC236}">
                <a16:creationId xmlns:a16="http://schemas.microsoft.com/office/drawing/2014/main" id="{FDFFC71A-5901-B0FD-949D-FEC5B0B61052}"/>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5" name="Straight Connector 4">
            <a:extLst>
              <a:ext uri="{FF2B5EF4-FFF2-40B4-BE49-F238E27FC236}">
                <a16:creationId xmlns:a16="http://schemas.microsoft.com/office/drawing/2014/main" id="{B893AC45-CECD-40EA-1D31-62D5C41F0E9C}"/>
              </a:ext>
            </a:extLst>
          </p:cNvPr>
          <p:cNvCxnSpPr>
            <a:cxnSpLocks/>
            <a:stCxn id="4" idx="5"/>
            <a:endCxn id="6"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6" name="Flowchart: Connector 5">
            <a:extLst>
              <a:ext uri="{FF2B5EF4-FFF2-40B4-BE49-F238E27FC236}">
                <a16:creationId xmlns:a16="http://schemas.microsoft.com/office/drawing/2014/main" id="{ED73334C-2852-CD03-E65E-86721529857E}"/>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9" name="Straight Connector 8">
            <a:extLst>
              <a:ext uri="{FF2B5EF4-FFF2-40B4-BE49-F238E27FC236}">
                <a16:creationId xmlns:a16="http://schemas.microsoft.com/office/drawing/2014/main" id="{4FCB3FBE-954A-409E-780C-CC858025F25E}"/>
              </a:ext>
            </a:extLst>
          </p:cNvPr>
          <p:cNvCxnSpPr>
            <a:cxnSpLocks/>
            <a:stCxn id="6" idx="3"/>
            <a:endCxn id="11"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C40479BD-3B2E-CE54-EB41-7A414929933C}"/>
              </a:ext>
            </a:extLst>
          </p:cNvPr>
          <p:cNvCxnSpPr>
            <a:cxnSpLocks/>
            <a:stCxn id="16"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1" name="Flowchart: Connector 10">
            <a:extLst>
              <a:ext uri="{FF2B5EF4-FFF2-40B4-BE49-F238E27FC236}">
                <a16:creationId xmlns:a16="http://schemas.microsoft.com/office/drawing/2014/main" id="{7DF720BC-5F30-85EC-A6A4-242E8E54F8FA}"/>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2" name="Rectangle 11">
            <a:extLst>
              <a:ext uri="{FF2B5EF4-FFF2-40B4-BE49-F238E27FC236}">
                <a16:creationId xmlns:a16="http://schemas.microsoft.com/office/drawing/2014/main" id="{C4D2A69C-D8C4-4804-3FD5-6FDD362CEB34}"/>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3" name="Rectangle 12">
            <a:extLst>
              <a:ext uri="{FF2B5EF4-FFF2-40B4-BE49-F238E27FC236}">
                <a16:creationId xmlns:a16="http://schemas.microsoft.com/office/drawing/2014/main" id="{AB249D54-ED37-6733-99BB-C7F337AAE70C}"/>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4" name="Straight Connector 13">
            <a:extLst>
              <a:ext uri="{FF2B5EF4-FFF2-40B4-BE49-F238E27FC236}">
                <a16:creationId xmlns:a16="http://schemas.microsoft.com/office/drawing/2014/main" id="{5B195379-AD2F-48D3-6F43-8EAEF6C5ED54}"/>
              </a:ext>
            </a:extLst>
          </p:cNvPr>
          <p:cNvCxnSpPr>
            <a:cxnSpLocks/>
            <a:stCxn id="11" idx="3"/>
            <a:endCxn id="12"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D95F4777-517F-5C92-75FF-973016836CD1}"/>
              </a:ext>
            </a:extLst>
          </p:cNvPr>
          <p:cNvCxnSpPr>
            <a:cxnSpLocks/>
            <a:stCxn id="11" idx="5"/>
            <a:endCxn id="13"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6" name="Flowchart: Connector 15">
            <a:extLst>
              <a:ext uri="{FF2B5EF4-FFF2-40B4-BE49-F238E27FC236}">
                <a16:creationId xmlns:a16="http://schemas.microsoft.com/office/drawing/2014/main" id="{EF18D465-A520-53B5-765E-A07363BD2901}"/>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17" name="Straight Connector 16">
            <a:extLst>
              <a:ext uri="{FF2B5EF4-FFF2-40B4-BE49-F238E27FC236}">
                <a16:creationId xmlns:a16="http://schemas.microsoft.com/office/drawing/2014/main" id="{690A4AA3-B341-CBA4-F07E-AA67FC218CFF}"/>
              </a:ext>
            </a:extLst>
          </p:cNvPr>
          <p:cNvCxnSpPr>
            <a:cxnSpLocks/>
            <a:stCxn id="6" idx="5"/>
            <a:endCxn id="21"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03D0ECD-8EE5-613A-07EE-D01B3440C6A8}"/>
              </a:ext>
            </a:extLst>
          </p:cNvPr>
          <p:cNvCxnSpPr>
            <a:cxnSpLocks/>
            <a:stCxn id="16" idx="5"/>
            <a:endCxn id="19"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7F472C90-E9A1-967E-A38E-539ED68471A9}"/>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Arrow Connector 19">
            <a:extLst>
              <a:ext uri="{FF2B5EF4-FFF2-40B4-BE49-F238E27FC236}">
                <a16:creationId xmlns:a16="http://schemas.microsoft.com/office/drawing/2014/main" id="{489750A2-A582-E253-F711-BDB9BF7597FF}"/>
              </a:ext>
            </a:extLst>
          </p:cNvPr>
          <p:cNvCxnSpPr>
            <a:cxnSpLocks/>
            <a:stCxn id="29" idx="2"/>
            <a:endCxn id="16"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Flowchart: Connector 20">
            <a:extLst>
              <a:ext uri="{FF2B5EF4-FFF2-40B4-BE49-F238E27FC236}">
                <a16:creationId xmlns:a16="http://schemas.microsoft.com/office/drawing/2014/main" id="{AF4EEF22-4B20-3A7B-7C33-38F8F63578BB}"/>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22" name="Rectangle 21">
            <a:extLst>
              <a:ext uri="{FF2B5EF4-FFF2-40B4-BE49-F238E27FC236}">
                <a16:creationId xmlns:a16="http://schemas.microsoft.com/office/drawing/2014/main" id="{D1663F6F-34C8-F912-7A18-195C61E6895B}"/>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3" name="Rectangle 22">
            <a:extLst>
              <a:ext uri="{FF2B5EF4-FFF2-40B4-BE49-F238E27FC236}">
                <a16:creationId xmlns:a16="http://schemas.microsoft.com/office/drawing/2014/main" id="{B7519A21-A22D-04D8-94E3-385EF72F7554}"/>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872FCF6A-1AD5-44A5-97D1-048C9F4D8816}"/>
              </a:ext>
            </a:extLst>
          </p:cNvPr>
          <p:cNvCxnSpPr>
            <a:cxnSpLocks/>
            <a:stCxn id="21" idx="3"/>
            <a:endCxn id="22"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7A9EEA-B0F3-CC0D-AFEB-E5FB3717959C}"/>
              </a:ext>
            </a:extLst>
          </p:cNvPr>
          <p:cNvCxnSpPr>
            <a:cxnSpLocks/>
            <a:stCxn id="21" idx="5"/>
            <a:endCxn id="23"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74455620-67B1-8FC8-2361-335AE70303BE}"/>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7" name="Straight Connector 26">
            <a:extLst>
              <a:ext uri="{FF2B5EF4-FFF2-40B4-BE49-F238E27FC236}">
                <a16:creationId xmlns:a16="http://schemas.microsoft.com/office/drawing/2014/main" id="{03C115EC-D301-387E-7870-F13B5A3E5BF9}"/>
              </a:ext>
            </a:extLst>
          </p:cNvPr>
          <p:cNvCxnSpPr>
            <a:cxnSpLocks/>
            <a:stCxn id="16" idx="3"/>
            <a:endCxn id="26"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3AFA95DC-82D6-E171-C8F0-C5FDBEDEB506}"/>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31" name="Arrow: Right 30">
            <a:extLst>
              <a:ext uri="{FF2B5EF4-FFF2-40B4-BE49-F238E27FC236}">
                <a16:creationId xmlns:a16="http://schemas.microsoft.com/office/drawing/2014/main" id="{E4DA770A-F9E9-BA6E-A194-BFC2FB14F36F}"/>
              </a:ext>
            </a:extLst>
          </p:cNvPr>
          <p:cNvSpPr/>
          <p:nvPr/>
        </p:nvSpPr>
        <p:spPr>
          <a:xfrm>
            <a:off x="4263089" y="2284149"/>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8" name="Flowchart: Connector 1147">
            <a:extLst>
              <a:ext uri="{FF2B5EF4-FFF2-40B4-BE49-F238E27FC236}">
                <a16:creationId xmlns:a16="http://schemas.microsoft.com/office/drawing/2014/main" id="{3FAEED83-F327-0184-83CE-07385685E1B0}"/>
              </a:ext>
            </a:extLst>
          </p:cNvPr>
          <p:cNvSpPr/>
          <p:nvPr/>
        </p:nvSpPr>
        <p:spPr>
          <a:xfrm>
            <a:off x="5567088" y="229169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49" name="Straight Connector 1148">
            <a:extLst>
              <a:ext uri="{FF2B5EF4-FFF2-40B4-BE49-F238E27FC236}">
                <a16:creationId xmlns:a16="http://schemas.microsoft.com/office/drawing/2014/main" id="{44EC3AE8-C986-56D0-EFF1-E6DAC48D86D5}"/>
              </a:ext>
            </a:extLst>
          </p:cNvPr>
          <p:cNvCxnSpPr>
            <a:cxnSpLocks/>
            <a:stCxn id="1148" idx="7"/>
            <a:endCxn id="1150" idx="3"/>
          </p:cNvCxnSpPr>
          <p:nvPr/>
        </p:nvCxnSpPr>
        <p:spPr>
          <a:xfrm flipV="1">
            <a:off x="6057850" y="2150175"/>
            <a:ext cx="525276" cy="223180"/>
          </a:xfrm>
          <a:prstGeom prst="line">
            <a:avLst/>
          </a:prstGeom>
        </p:spPr>
        <p:style>
          <a:lnRef idx="2">
            <a:schemeClr val="dk1"/>
          </a:lnRef>
          <a:fillRef idx="0">
            <a:schemeClr val="dk1"/>
          </a:fillRef>
          <a:effectRef idx="1">
            <a:schemeClr val="dk1"/>
          </a:effectRef>
          <a:fontRef idx="minor">
            <a:schemeClr val="tx1"/>
          </a:fontRef>
        </p:style>
      </p:cxnSp>
      <p:sp>
        <p:nvSpPr>
          <p:cNvPr id="1150" name="Flowchart: Connector 1149">
            <a:extLst>
              <a:ext uri="{FF2B5EF4-FFF2-40B4-BE49-F238E27FC236}">
                <a16:creationId xmlns:a16="http://schemas.microsoft.com/office/drawing/2014/main" id="{00DF92A0-41DA-64F2-652C-33C25AD8B86B}"/>
              </a:ext>
            </a:extLst>
          </p:cNvPr>
          <p:cNvSpPr/>
          <p:nvPr/>
        </p:nvSpPr>
        <p:spPr>
          <a:xfrm>
            <a:off x="6498925" y="166134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51" name="Straight Connector 1150">
            <a:extLst>
              <a:ext uri="{FF2B5EF4-FFF2-40B4-BE49-F238E27FC236}">
                <a16:creationId xmlns:a16="http://schemas.microsoft.com/office/drawing/2014/main" id="{6B0BA138-9DFC-4F1A-ED11-C555770E7DD8}"/>
              </a:ext>
            </a:extLst>
          </p:cNvPr>
          <p:cNvCxnSpPr>
            <a:cxnSpLocks/>
            <a:stCxn id="1148" idx="5"/>
            <a:endCxn id="1025" idx="0"/>
          </p:cNvCxnSpPr>
          <p:nvPr/>
        </p:nvCxnSpPr>
        <p:spPr>
          <a:xfrm>
            <a:off x="6057850" y="2767642"/>
            <a:ext cx="287482" cy="284465"/>
          </a:xfrm>
          <a:prstGeom prst="line">
            <a:avLst/>
          </a:prstGeom>
        </p:spPr>
        <p:style>
          <a:lnRef idx="2">
            <a:schemeClr val="dk1"/>
          </a:lnRef>
          <a:fillRef idx="0">
            <a:schemeClr val="dk1"/>
          </a:fillRef>
          <a:effectRef idx="1">
            <a:schemeClr val="dk1"/>
          </a:effectRef>
          <a:fontRef idx="minor">
            <a:schemeClr val="tx1"/>
          </a:fontRef>
        </p:style>
      </p:cxnSp>
      <p:sp>
        <p:nvSpPr>
          <p:cNvPr id="1025" name="Flowchart: Connector 1024">
            <a:extLst>
              <a:ext uri="{FF2B5EF4-FFF2-40B4-BE49-F238E27FC236}">
                <a16:creationId xmlns:a16="http://schemas.microsoft.com/office/drawing/2014/main" id="{CAFE217B-ADEE-F5E5-5FF9-10B96AA0AE26}"/>
              </a:ext>
            </a:extLst>
          </p:cNvPr>
          <p:cNvSpPr/>
          <p:nvPr/>
        </p:nvSpPr>
        <p:spPr>
          <a:xfrm>
            <a:off x="6057850" y="305210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26" name="Rectangle 1025">
            <a:extLst>
              <a:ext uri="{FF2B5EF4-FFF2-40B4-BE49-F238E27FC236}">
                <a16:creationId xmlns:a16="http://schemas.microsoft.com/office/drawing/2014/main" id="{CEA18715-3BD3-77EA-A39D-6E7B6BFAD776}"/>
              </a:ext>
            </a:extLst>
          </p:cNvPr>
          <p:cNvSpPr/>
          <p:nvPr/>
        </p:nvSpPr>
        <p:spPr>
          <a:xfrm>
            <a:off x="5646703" y="386525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7" name="Rectangle 1026">
            <a:extLst>
              <a:ext uri="{FF2B5EF4-FFF2-40B4-BE49-F238E27FC236}">
                <a16:creationId xmlns:a16="http://schemas.microsoft.com/office/drawing/2014/main" id="{C069A760-9301-9850-EE44-4C2BF8BD7B23}"/>
              </a:ext>
            </a:extLst>
          </p:cNvPr>
          <p:cNvSpPr/>
          <p:nvPr/>
        </p:nvSpPr>
        <p:spPr>
          <a:xfrm>
            <a:off x="6494338" y="386525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28" name="Straight Connector 1027">
            <a:extLst>
              <a:ext uri="{FF2B5EF4-FFF2-40B4-BE49-F238E27FC236}">
                <a16:creationId xmlns:a16="http://schemas.microsoft.com/office/drawing/2014/main" id="{E3FBFB2A-2442-5DC9-F6FF-D24E7798EFCE}"/>
              </a:ext>
            </a:extLst>
          </p:cNvPr>
          <p:cNvCxnSpPr>
            <a:cxnSpLocks/>
            <a:stCxn id="1025" idx="3"/>
            <a:endCxn id="1026" idx="0"/>
          </p:cNvCxnSpPr>
          <p:nvPr/>
        </p:nvCxnSpPr>
        <p:spPr>
          <a:xfrm flipH="1">
            <a:off x="5894377" y="3540937"/>
            <a:ext cx="247674" cy="324321"/>
          </a:xfrm>
          <a:prstGeom prst="line">
            <a:avLst/>
          </a:prstGeom>
        </p:spPr>
        <p:style>
          <a:lnRef idx="2">
            <a:schemeClr val="dk1"/>
          </a:lnRef>
          <a:fillRef idx="0">
            <a:schemeClr val="dk1"/>
          </a:fillRef>
          <a:effectRef idx="1">
            <a:schemeClr val="dk1"/>
          </a:effectRef>
          <a:fontRef idx="minor">
            <a:schemeClr val="tx1"/>
          </a:fontRef>
        </p:style>
      </p:cxnSp>
      <p:cxnSp>
        <p:nvCxnSpPr>
          <p:cNvPr id="1029" name="Straight Connector 1028">
            <a:extLst>
              <a:ext uri="{FF2B5EF4-FFF2-40B4-BE49-F238E27FC236}">
                <a16:creationId xmlns:a16="http://schemas.microsoft.com/office/drawing/2014/main" id="{12EF7463-D547-C0EE-D87D-F0577E2B2ABD}"/>
              </a:ext>
            </a:extLst>
          </p:cNvPr>
          <p:cNvCxnSpPr>
            <a:cxnSpLocks/>
            <a:stCxn id="1025" idx="5"/>
            <a:endCxn id="1027" idx="0"/>
          </p:cNvCxnSpPr>
          <p:nvPr/>
        </p:nvCxnSpPr>
        <p:spPr>
          <a:xfrm>
            <a:off x="6548612" y="3540937"/>
            <a:ext cx="193401" cy="324320"/>
          </a:xfrm>
          <a:prstGeom prst="line">
            <a:avLst/>
          </a:prstGeom>
        </p:spPr>
        <p:style>
          <a:lnRef idx="2">
            <a:schemeClr val="dk1"/>
          </a:lnRef>
          <a:fillRef idx="0">
            <a:schemeClr val="dk1"/>
          </a:fillRef>
          <a:effectRef idx="1">
            <a:schemeClr val="dk1"/>
          </a:effectRef>
          <a:fontRef idx="minor">
            <a:schemeClr val="tx1"/>
          </a:fontRef>
        </p:style>
      </p:cxnSp>
      <p:cxnSp>
        <p:nvCxnSpPr>
          <p:cNvPr id="1031" name="Straight Connector 1030">
            <a:extLst>
              <a:ext uri="{FF2B5EF4-FFF2-40B4-BE49-F238E27FC236}">
                <a16:creationId xmlns:a16="http://schemas.microsoft.com/office/drawing/2014/main" id="{39AD25AE-19D4-3259-ADD0-4A61240DEA33}"/>
              </a:ext>
            </a:extLst>
          </p:cNvPr>
          <p:cNvCxnSpPr>
            <a:cxnSpLocks/>
            <a:stCxn id="1150" idx="5"/>
            <a:endCxn id="1035" idx="0"/>
          </p:cNvCxnSpPr>
          <p:nvPr/>
        </p:nvCxnSpPr>
        <p:spPr>
          <a:xfrm>
            <a:off x="6989687" y="2150175"/>
            <a:ext cx="842537" cy="242623"/>
          </a:xfrm>
          <a:prstGeom prst="line">
            <a:avLst/>
          </a:prstGeom>
        </p:spPr>
        <p:style>
          <a:lnRef idx="2">
            <a:schemeClr val="dk1"/>
          </a:lnRef>
          <a:fillRef idx="0">
            <a:schemeClr val="dk1"/>
          </a:fillRef>
          <a:effectRef idx="1">
            <a:schemeClr val="dk1"/>
          </a:effectRef>
          <a:fontRef idx="minor">
            <a:schemeClr val="tx1"/>
          </a:fontRef>
        </p:style>
      </p:cxnSp>
      <p:sp>
        <p:nvSpPr>
          <p:cNvPr id="1035" name="Flowchart: Connector 1034">
            <a:extLst>
              <a:ext uri="{FF2B5EF4-FFF2-40B4-BE49-F238E27FC236}">
                <a16:creationId xmlns:a16="http://schemas.microsoft.com/office/drawing/2014/main" id="{0EFE2854-C559-A477-8367-F784147BC0F6}"/>
              </a:ext>
            </a:extLst>
          </p:cNvPr>
          <p:cNvSpPr/>
          <p:nvPr/>
        </p:nvSpPr>
        <p:spPr>
          <a:xfrm>
            <a:off x="7544742" y="239279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36" name="Rectangle 1035">
            <a:extLst>
              <a:ext uri="{FF2B5EF4-FFF2-40B4-BE49-F238E27FC236}">
                <a16:creationId xmlns:a16="http://schemas.microsoft.com/office/drawing/2014/main" id="{AC30AF07-7077-7A56-63EF-65ECFC277B95}"/>
              </a:ext>
            </a:extLst>
          </p:cNvPr>
          <p:cNvSpPr/>
          <p:nvPr/>
        </p:nvSpPr>
        <p:spPr>
          <a:xfrm>
            <a:off x="7234876" y="318836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37" name="Rectangle 1036">
            <a:extLst>
              <a:ext uri="{FF2B5EF4-FFF2-40B4-BE49-F238E27FC236}">
                <a16:creationId xmlns:a16="http://schemas.microsoft.com/office/drawing/2014/main" id="{A65B161C-1A70-4B25-EC2F-3AA9EC9BDE04}"/>
              </a:ext>
            </a:extLst>
          </p:cNvPr>
          <p:cNvSpPr/>
          <p:nvPr/>
        </p:nvSpPr>
        <p:spPr>
          <a:xfrm>
            <a:off x="7977898" y="3195523"/>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8" name="Straight Connector 1037">
            <a:extLst>
              <a:ext uri="{FF2B5EF4-FFF2-40B4-BE49-F238E27FC236}">
                <a16:creationId xmlns:a16="http://schemas.microsoft.com/office/drawing/2014/main" id="{6D58BAF8-1ECD-9A97-D4C2-DD364CFEFF8F}"/>
              </a:ext>
            </a:extLst>
          </p:cNvPr>
          <p:cNvCxnSpPr>
            <a:cxnSpLocks/>
            <a:stCxn id="1035" idx="3"/>
            <a:endCxn id="1036" idx="0"/>
          </p:cNvCxnSpPr>
          <p:nvPr/>
        </p:nvCxnSpPr>
        <p:spPr>
          <a:xfrm flipH="1">
            <a:off x="7482550" y="2881628"/>
            <a:ext cx="146393" cy="306734"/>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16A8EFCE-A07C-F46C-DF9D-A83F10A84A4E}"/>
              </a:ext>
            </a:extLst>
          </p:cNvPr>
          <p:cNvCxnSpPr>
            <a:cxnSpLocks/>
            <a:stCxn id="1035" idx="5"/>
            <a:endCxn id="1037" idx="0"/>
          </p:cNvCxnSpPr>
          <p:nvPr/>
        </p:nvCxnSpPr>
        <p:spPr>
          <a:xfrm>
            <a:off x="8035504" y="2881628"/>
            <a:ext cx="190069" cy="313895"/>
          </a:xfrm>
          <a:prstGeom prst="line">
            <a:avLst/>
          </a:prstGeom>
        </p:spPr>
        <p:style>
          <a:lnRef idx="2">
            <a:schemeClr val="dk1"/>
          </a:lnRef>
          <a:fillRef idx="0">
            <a:schemeClr val="dk1"/>
          </a:fillRef>
          <a:effectRef idx="1">
            <a:schemeClr val="dk1"/>
          </a:effectRef>
          <a:fontRef idx="minor">
            <a:schemeClr val="tx1"/>
          </a:fontRef>
        </p:style>
      </p:cxnSp>
      <p:sp>
        <p:nvSpPr>
          <p:cNvPr id="1040" name="Rectangle 1039">
            <a:extLst>
              <a:ext uri="{FF2B5EF4-FFF2-40B4-BE49-F238E27FC236}">
                <a16:creationId xmlns:a16="http://schemas.microsoft.com/office/drawing/2014/main" id="{4C0C640D-E3A3-5EE1-9FF6-69EBF91D8C81}"/>
              </a:ext>
            </a:extLst>
          </p:cNvPr>
          <p:cNvSpPr/>
          <p:nvPr/>
        </p:nvSpPr>
        <p:spPr>
          <a:xfrm>
            <a:off x="5121551" y="319434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1" name="Straight Connector 1040">
            <a:extLst>
              <a:ext uri="{FF2B5EF4-FFF2-40B4-BE49-F238E27FC236}">
                <a16:creationId xmlns:a16="http://schemas.microsoft.com/office/drawing/2014/main" id="{65577A3A-75CC-68B8-2082-84B3FB8FF70D}"/>
              </a:ext>
            </a:extLst>
          </p:cNvPr>
          <p:cNvCxnSpPr>
            <a:cxnSpLocks/>
            <a:stCxn id="1148" idx="3"/>
            <a:endCxn id="1040" idx="0"/>
          </p:cNvCxnSpPr>
          <p:nvPr/>
        </p:nvCxnSpPr>
        <p:spPr>
          <a:xfrm flipH="1">
            <a:off x="5369225" y="2767642"/>
            <a:ext cx="282064" cy="426699"/>
          </a:xfrm>
          <a:prstGeom prst="line">
            <a:avLst/>
          </a:prstGeom>
        </p:spPr>
        <p:style>
          <a:lnRef idx="2">
            <a:schemeClr val="dk1"/>
          </a:lnRef>
          <a:fillRef idx="0">
            <a:schemeClr val="dk1"/>
          </a:fillRef>
          <a:effectRef idx="1">
            <a:schemeClr val="dk1"/>
          </a:effectRef>
          <a:fontRef idx="minor">
            <a:schemeClr val="tx1"/>
          </a:fontRef>
        </p:style>
      </p:cxnSp>
      <p:sp>
        <p:nvSpPr>
          <p:cNvPr id="1120" name="TextBox 1119">
            <a:extLst>
              <a:ext uri="{FF2B5EF4-FFF2-40B4-BE49-F238E27FC236}">
                <a16:creationId xmlns:a16="http://schemas.microsoft.com/office/drawing/2014/main" id="{4F2636CD-AEB8-A17A-DD9C-2C236923FE9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76</a:t>
            </a:r>
          </a:p>
        </p:txBody>
      </p:sp>
    </p:spTree>
    <p:extLst>
      <p:ext uri="{BB962C8B-B14F-4D97-AF65-F5344CB8AC3E}">
        <p14:creationId xmlns:p14="http://schemas.microsoft.com/office/powerpoint/2010/main" val="13518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649184"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4"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273733" cy="16293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949295" y="576487"/>
            <a:ext cx="5894594"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471987" y="28772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1171664"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191468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419338" y="3366055"/>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1962749" y="3366055"/>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1976751"/>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 –Rotation subtree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Left Left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5" name="TextBox 4">
            <a:extLst>
              <a:ext uri="{FF2B5EF4-FFF2-40B4-BE49-F238E27FC236}">
                <a16:creationId xmlns:a16="http://schemas.microsoft.com/office/drawing/2014/main" id="{9CBAB823-0915-A662-48B8-2F37084A529E}"/>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77</a:t>
            </a:r>
          </a:p>
        </p:txBody>
      </p:sp>
    </p:spTree>
    <p:extLst>
      <p:ext uri="{BB962C8B-B14F-4D97-AF65-F5344CB8AC3E}">
        <p14:creationId xmlns:p14="http://schemas.microsoft.com/office/powerpoint/2010/main" val="105688033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33750"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33861" y="576487"/>
            <a:ext cx="6010028"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6" name="Rectangle 5">
            <a:extLst>
              <a:ext uri="{FF2B5EF4-FFF2-40B4-BE49-F238E27FC236}">
                <a16:creationId xmlns:a16="http://schemas.microsoft.com/office/drawing/2014/main" id="{4463E16F-53A6-F0BB-0DCB-7F327146518D}"/>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29" name="Flowchart: Connector 28">
            <a:extLst>
              <a:ext uri="{FF2B5EF4-FFF2-40B4-BE49-F238E27FC236}">
                <a16:creationId xmlns:a16="http://schemas.microsoft.com/office/drawing/2014/main" id="{CD45CC41-A898-E0C8-8B4B-84CA56EFE930}"/>
              </a:ext>
            </a:extLst>
          </p:cNvPr>
          <p:cNvSpPr/>
          <p:nvPr/>
        </p:nvSpPr>
        <p:spPr>
          <a:xfrm>
            <a:off x="3755265" y="1622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30" name="Straight Connector 29">
            <a:extLst>
              <a:ext uri="{FF2B5EF4-FFF2-40B4-BE49-F238E27FC236}">
                <a16:creationId xmlns:a16="http://schemas.microsoft.com/office/drawing/2014/main" id="{6B458E27-CD24-E667-567C-1B466C227FA6}"/>
              </a:ext>
            </a:extLst>
          </p:cNvPr>
          <p:cNvCxnSpPr>
            <a:cxnSpLocks/>
            <a:stCxn id="29" idx="5"/>
            <a:endCxn id="1143" idx="0"/>
          </p:cNvCxnSpPr>
          <p:nvPr/>
        </p:nvCxnSpPr>
        <p:spPr>
          <a:xfrm>
            <a:off x="4246027" y="2098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A750E54-FE28-B85B-1E09-30DFD87310B4}"/>
              </a:ext>
            </a:extLst>
          </p:cNvPr>
          <p:cNvSpPr/>
          <p:nvPr/>
        </p:nvSpPr>
        <p:spPr>
          <a:xfrm>
            <a:off x="2749660" y="219826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0" name="Straight Connector 1119">
            <a:extLst>
              <a:ext uri="{FF2B5EF4-FFF2-40B4-BE49-F238E27FC236}">
                <a16:creationId xmlns:a16="http://schemas.microsoft.com/office/drawing/2014/main" id="{7FD60472-A801-7C80-35FE-FCEC19014CC2}"/>
              </a:ext>
            </a:extLst>
          </p:cNvPr>
          <p:cNvCxnSpPr>
            <a:cxnSpLocks/>
            <a:stCxn id="31" idx="3"/>
            <a:endCxn id="1122" idx="0"/>
          </p:cNvCxnSpPr>
          <p:nvPr/>
        </p:nvCxnSpPr>
        <p:spPr>
          <a:xfrm flipH="1">
            <a:off x="2538499" y="2687095"/>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58F35293-0512-A4CA-0ED5-DFACF7237EC9}"/>
              </a:ext>
            </a:extLst>
          </p:cNvPr>
          <p:cNvCxnSpPr>
            <a:cxnSpLocks/>
            <a:stCxn id="31" idx="7"/>
            <a:endCxn id="29" idx="3"/>
          </p:cNvCxnSpPr>
          <p:nvPr/>
        </p:nvCxnSpPr>
        <p:spPr>
          <a:xfrm flipV="1">
            <a:off x="3240422" y="2098065"/>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122" name="Rectangle 1121">
            <a:extLst>
              <a:ext uri="{FF2B5EF4-FFF2-40B4-BE49-F238E27FC236}">
                <a16:creationId xmlns:a16="http://schemas.microsoft.com/office/drawing/2014/main" id="{66367E55-C252-2F67-FF23-09DD483587B1}"/>
              </a:ext>
            </a:extLst>
          </p:cNvPr>
          <p:cNvSpPr/>
          <p:nvPr/>
        </p:nvSpPr>
        <p:spPr>
          <a:xfrm>
            <a:off x="2290825" y="2975683"/>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24" name="Straight Connector 1123">
            <a:extLst>
              <a:ext uri="{FF2B5EF4-FFF2-40B4-BE49-F238E27FC236}">
                <a16:creationId xmlns:a16="http://schemas.microsoft.com/office/drawing/2014/main" id="{C4CD71ED-F7B2-AE19-7911-A7A8A33BD4A3}"/>
              </a:ext>
            </a:extLst>
          </p:cNvPr>
          <p:cNvCxnSpPr>
            <a:cxnSpLocks/>
            <a:stCxn id="31" idx="5"/>
            <a:endCxn id="1132" idx="0"/>
          </p:cNvCxnSpPr>
          <p:nvPr/>
        </p:nvCxnSpPr>
        <p:spPr>
          <a:xfrm>
            <a:off x="3240422" y="2687095"/>
            <a:ext cx="273733" cy="162935"/>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119A00EE-88AF-C8FB-CF5E-810379645C0F}"/>
              </a:ext>
            </a:extLst>
          </p:cNvPr>
          <p:cNvSpPr/>
          <p:nvPr/>
        </p:nvSpPr>
        <p:spPr>
          <a:xfrm>
            <a:off x="3226673" y="28500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3" name="Rectangle 1132">
            <a:extLst>
              <a:ext uri="{FF2B5EF4-FFF2-40B4-BE49-F238E27FC236}">
                <a16:creationId xmlns:a16="http://schemas.microsoft.com/office/drawing/2014/main" id="{6C27A2AB-E75F-0E41-D252-BA3A52EE1B58}"/>
              </a:ext>
            </a:extLst>
          </p:cNvPr>
          <p:cNvSpPr/>
          <p:nvPr/>
        </p:nvSpPr>
        <p:spPr>
          <a:xfrm>
            <a:off x="2926350" y="3625210"/>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4" name="Rectangle 1133">
            <a:extLst>
              <a:ext uri="{FF2B5EF4-FFF2-40B4-BE49-F238E27FC236}">
                <a16:creationId xmlns:a16="http://schemas.microsoft.com/office/drawing/2014/main" id="{DC8B01DF-79D6-96A6-AF18-6345A35D4355}"/>
              </a:ext>
            </a:extLst>
          </p:cNvPr>
          <p:cNvSpPr/>
          <p:nvPr/>
        </p:nvSpPr>
        <p:spPr>
          <a:xfrm>
            <a:off x="3669372" y="36252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5" name="Straight Connector 1134">
            <a:extLst>
              <a:ext uri="{FF2B5EF4-FFF2-40B4-BE49-F238E27FC236}">
                <a16:creationId xmlns:a16="http://schemas.microsoft.com/office/drawing/2014/main" id="{812A2BEB-7EAB-CB65-11C3-A0FAD89C1753}"/>
              </a:ext>
            </a:extLst>
          </p:cNvPr>
          <p:cNvCxnSpPr>
            <a:cxnSpLocks/>
            <a:stCxn id="1132" idx="3"/>
            <a:endCxn id="1133" idx="0"/>
          </p:cNvCxnSpPr>
          <p:nvPr/>
        </p:nvCxnSpPr>
        <p:spPr>
          <a:xfrm flipH="1">
            <a:off x="3174024" y="3338860"/>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2BC4CED-DE93-6505-0416-F048277DA3D0}"/>
              </a:ext>
            </a:extLst>
          </p:cNvPr>
          <p:cNvCxnSpPr>
            <a:cxnSpLocks/>
            <a:stCxn id="1132" idx="5"/>
            <a:endCxn id="1134" idx="0"/>
          </p:cNvCxnSpPr>
          <p:nvPr/>
        </p:nvCxnSpPr>
        <p:spPr>
          <a:xfrm>
            <a:off x="3717435" y="3338860"/>
            <a:ext cx="199612" cy="286350"/>
          </a:xfrm>
          <a:prstGeom prst="line">
            <a:avLst/>
          </a:prstGeom>
        </p:spPr>
        <p:style>
          <a:lnRef idx="2">
            <a:schemeClr val="dk1"/>
          </a:lnRef>
          <a:fillRef idx="0">
            <a:schemeClr val="dk1"/>
          </a:fillRef>
          <a:effectRef idx="1">
            <a:schemeClr val="dk1"/>
          </a:effectRef>
          <a:fontRef idx="minor">
            <a:schemeClr val="tx1"/>
          </a:fontRef>
        </p:style>
      </p:cxnSp>
      <p:grpSp>
        <p:nvGrpSpPr>
          <p:cNvPr id="1140" name="Group 1139">
            <a:extLst>
              <a:ext uri="{FF2B5EF4-FFF2-40B4-BE49-F238E27FC236}">
                <a16:creationId xmlns:a16="http://schemas.microsoft.com/office/drawing/2014/main" id="{A4A40838-3947-A019-5D33-7141605FDD55}"/>
              </a:ext>
            </a:extLst>
          </p:cNvPr>
          <p:cNvGrpSpPr/>
          <p:nvPr/>
        </p:nvGrpSpPr>
        <p:grpSpPr>
          <a:xfrm>
            <a:off x="4539481" y="2394513"/>
            <a:ext cx="592805" cy="436572"/>
            <a:chOff x="4446744" y="4071647"/>
            <a:chExt cx="592805" cy="436572"/>
          </a:xfrm>
        </p:grpSpPr>
        <p:sp>
          <p:nvSpPr>
            <p:cNvPr id="1141" name="Rectangle 1140">
              <a:extLst>
                <a:ext uri="{FF2B5EF4-FFF2-40B4-BE49-F238E27FC236}">
                  <a16:creationId xmlns:a16="http://schemas.microsoft.com/office/drawing/2014/main" id="{599AC41C-75F0-781B-DBE6-B75F41F42C65}"/>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2" name="Rectangle 1141">
              <a:extLst>
                <a:ext uri="{FF2B5EF4-FFF2-40B4-BE49-F238E27FC236}">
                  <a16:creationId xmlns:a16="http://schemas.microsoft.com/office/drawing/2014/main" id="{357CF183-A8AC-BFBE-F349-E4A2919298A7}"/>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3" name="Rectangle 1142">
              <a:extLst>
                <a:ext uri="{FF2B5EF4-FFF2-40B4-BE49-F238E27FC236}">
                  <a16:creationId xmlns:a16="http://schemas.microsoft.com/office/drawing/2014/main" id="{49E32246-E8F9-7B2C-A0AF-3A83A3B75F91}"/>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5" name="Straight Arrow Connector 1144">
            <a:extLst>
              <a:ext uri="{FF2B5EF4-FFF2-40B4-BE49-F238E27FC236}">
                <a16:creationId xmlns:a16="http://schemas.microsoft.com/office/drawing/2014/main" id="{74862E1A-6C7D-3240-3693-77C7618F1660}"/>
              </a:ext>
            </a:extLst>
          </p:cNvPr>
          <p:cNvCxnSpPr>
            <a:cxnSpLocks/>
            <a:endCxn id="1142" idx="0"/>
          </p:cNvCxnSpPr>
          <p:nvPr/>
        </p:nvCxnSpPr>
        <p:spPr>
          <a:xfrm flipH="1">
            <a:off x="4837568" y="1997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6" name="TextBox 1145">
            <a:extLst>
              <a:ext uri="{FF2B5EF4-FFF2-40B4-BE49-F238E27FC236}">
                <a16:creationId xmlns:a16="http://schemas.microsoft.com/office/drawing/2014/main" id="{2E2C8483-C9C2-0686-1E10-7E554A39F16E}"/>
              </a:ext>
            </a:extLst>
          </p:cNvPr>
          <p:cNvSpPr txBox="1"/>
          <p:nvPr/>
        </p:nvSpPr>
        <p:spPr>
          <a:xfrm>
            <a:off x="4647686" y="1673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CEE7090A-584D-DF84-1CD6-E2F5891CC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78</a:t>
            </a:r>
          </a:p>
        </p:txBody>
      </p:sp>
    </p:spTree>
    <p:extLst>
      <p:ext uri="{BB962C8B-B14F-4D97-AF65-F5344CB8AC3E}">
        <p14:creationId xmlns:p14="http://schemas.microsoft.com/office/powerpoint/2010/main" val="74984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65009"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5120" y="576487"/>
            <a:ext cx="597876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4180065" y="1766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147" idx="0"/>
          </p:cNvCxnSpPr>
          <p:nvPr/>
        </p:nvCxnSpPr>
        <p:spPr>
          <a:xfrm>
            <a:off x="4670827" y="2242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2621995" y="291608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2533325" y="3404915"/>
            <a:ext cx="172871" cy="36429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7"/>
            <a:endCxn id="1132" idx="3"/>
          </p:cNvCxnSpPr>
          <p:nvPr/>
        </p:nvCxnSpPr>
        <p:spPr>
          <a:xfrm flipV="1">
            <a:off x="3841912" y="2242065"/>
            <a:ext cx="422354" cy="182020"/>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285651"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112757" y="2829045"/>
            <a:ext cx="322594" cy="170910"/>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3351150" y="234021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098890"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3900859" y="307774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112757" y="3404915"/>
            <a:ext cx="233807" cy="364294"/>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9" idx="5"/>
            <a:endCxn id="1141" idx="0"/>
          </p:cNvCxnSpPr>
          <p:nvPr/>
        </p:nvCxnSpPr>
        <p:spPr>
          <a:xfrm>
            <a:off x="3841912" y="2829045"/>
            <a:ext cx="306622" cy="248699"/>
          </a:xfrm>
          <a:prstGeom prst="line">
            <a:avLst/>
          </a:prstGeom>
        </p:spPr>
        <p:style>
          <a:lnRef idx="2">
            <a:schemeClr val="dk1"/>
          </a:lnRef>
          <a:fillRef idx="0">
            <a:schemeClr val="dk1"/>
          </a:fillRef>
          <a:effectRef idx="1">
            <a:schemeClr val="dk1"/>
          </a:effectRef>
          <a:fontRef idx="minor">
            <a:schemeClr val="tx1"/>
          </a:fontRef>
        </p:style>
      </p:cxnSp>
      <p:grpSp>
        <p:nvGrpSpPr>
          <p:cNvPr id="1144" name="Group 1143">
            <a:extLst>
              <a:ext uri="{FF2B5EF4-FFF2-40B4-BE49-F238E27FC236}">
                <a16:creationId xmlns:a16="http://schemas.microsoft.com/office/drawing/2014/main" id="{5A882CE9-EE31-9EB6-1419-DBC77F06DC87}"/>
              </a:ext>
            </a:extLst>
          </p:cNvPr>
          <p:cNvGrpSpPr/>
          <p:nvPr/>
        </p:nvGrpSpPr>
        <p:grpSpPr>
          <a:xfrm>
            <a:off x="4964281" y="2538513"/>
            <a:ext cx="592805" cy="436572"/>
            <a:chOff x="4446744" y="4071647"/>
            <a:chExt cx="592805" cy="436572"/>
          </a:xfrm>
        </p:grpSpPr>
        <p:sp>
          <p:nvSpPr>
            <p:cNvPr id="1145" name="Rectangle 1144">
              <a:extLst>
                <a:ext uri="{FF2B5EF4-FFF2-40B4-BE49-F238E27FC236}">
                  <a16:creationId xmlns:a16="http://schemas.microsoft.com/office/drawing/2014/main" id="{13CA4F2D-D922-90F9-9B30-6D43227651F2}"/>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6" name="Rectangle 1145">
              <a:extLst>
                <a:ext uri="{FF2B5EF4-FFF2-40B4-BE49-F238E27FC236}">
                  <a16:creationId xmlns:a16="http://schemas.microsoft.com/office/drawing/2014/main" id="{8A6F7ACF-4F14-2966-80A6-87B465D05809}"/>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7" name="Rectangle 1146">
              <a:extLst>
                <a:ext uri="{FF2B5EF4-FFF2-40B4-BE49-F238E27FC236}">
                  <a16:creationId xmlns:a16="http://schemas.microsoft.com/office/drawing/2014/main" id="{A74A38F9-E64F-8B54-A528-77DDEEC15343}"/>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8" name="Straight Arrow Connector 1147">
            <a:extLst>
              <a:ext uri="{FF2B5EF4-FFF2-40B4-BE49-F238E27FC236}">
                <a16:creationId xmlns:a16="http://schemas.microsoft.com/office/drawing/2014/main" id="{D0A4CC95-A723-D341-C01D-5B0E0C5D55BC}"/>
              </a:ext>
            </a:extLst>
          </p:cNvPr>
          <p:cNvCxnSpPr>
            <a:cxnSpLocks/>
            <a:endCxn id="1146" idx="0"/>
          </p:cNvCxnSpPr>
          <p:nvPr/>
        </p:nvCxnSpPr>
        <p:spPr>
          <a:xfrm flipH="1">
            <a:off x="5262368" y="2141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9" name="TextBox 1148">
            <a:extLst>
              <a:ext uri="{FF2B5EF4-FFF2-40B4-BE49-F238E27FC236}">
                <a16:creationId xmlns:a16="http://schemas.microsoft.com/office/drawing/2014/main" id="{A96AC220-28F4-964A-07E7-B686B5718438}"/>
              </a:ext>
            </a:extLst>
          </p:cNvPr>
          <p:cNvSpPr txBox="1"/>
          <p:nvPr/>
        </p:nvSpPr>
        <p:spPr>
          <a:xfrm>
            <a:off x="5072486" y="1817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E57540EE-7311-5F73-CDAB-BDFCEA07E3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79</a:t>
            </a:r>
          </a:p>
        </p:txBody>
      </p:sp>
    </p:spTree>
    <p:extLst>
      <p:ext uri="{BB962C8B-B14F-4D97-AF65-F5344CB8AC3E}">
        <p14:creationId xmlns:p14="http://schemas.microsoft.com/office/powerpoint/2010/main" val="263959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a:t>
            </a:r>
            <a:endParaRPr/>
          </a:p>
        </p:txBody>
      </p:sp>
      <p:sp>
        <p:nvSpPr>
          <p:cNvPr id="868" name="Google Shape;868;p37"/>
          <p:cNvSpPr txBox="1">
            <a:spLocks noGrp="1"/>
          </p:cNvSpPr>
          <p:nvPr>
            <p:ph type="subTitle" idx="1"/>
          </p:nvPr>
        </p:nvSpPr>
        <p:spPr>
          <a:xfrm>
            <a:off x="259078" y="1619159"/>
            <a:ext cx="5429251" cy="322325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Trung bình (không suy biến), các thao tác thêm, xóa có độ phức tạp là O (log 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Thao tác tìm kiếm có độ phức tạp O(log n) trong hầu hết các trường hợp. </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Mã nguồn triển khai đơn giản.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Các phần tử được sắp xếp có thứ tự, và khi truy xuất LNR thì thu được các phần tử có thứ tự tăng/giảm dần.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Hỗ trợ range query tốt.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748663" y="1219275"/>
            <a:ext cx="4450079" cy="3806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t>
            </a:r>
          </a:p>
        </p:txBody>
      </p:sp>
      <p:pic>
        <p:nvPicPr>
          <p:cNvPr id="4" name="Picture 3" descr="A diagram of a triangle with numbers and circles&#10;&#10;Description automatically generated">
            <a:extLst>
              <a:ext uri="{FF2B5EF4-FFF2-40B4-BE49-F238E27FC236}">
                <a16:creationId xmlns:a16="http://schemas.microsoft.com/office/drawing/2014/main" id="{A4101B4A-15B1-1A68-975F-8E2DAA445006}"/>
              </a:ext>
            </a:extLst>
          </p:cNvPr>
          <p:cNvPicPr>
            <a:picLocks noChangeAspect="1"/>
          </p:cNvPicPr>
          <p:nvPr/>
        </p:nvPicPr>
        <p:blipFill>
          <a:blip r:embed="rId3"/>
          <a:stretch>
            <a:fillRect/>
          </a:stretch>
        </p:blipFill>
        <p:spPr>
          <a:xfrm>
            <a:off x="5889055" y="2105897"/>
            <a:ext cx="2961576" cy="1757443"/>
          </a:xfrm>
          <a:prstGeom prst="rect">
            <a:avLst/>
          </a:prstGeom>
        </p:spPr>
      </p:pic>
      <p:sp>
        <p:nvSpPr>
          <p:cNvPr id="3" name="TextBox 2">
            <a:extLst>
              <a:ext uri="{FF2B5EF4-FFF2-40B4-BE49-F238E27FC236}">
                <a16:creationId xmlns:a16="http://schemas.microsoft.com/office/drawing/2014/main" id="{704553D6-B572-6B8D-F162-AF242FC608B8}"/>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8</a:t>
            </a:r>
          </a:p>
        </p:txBody>
      </p:sp>
    </p:spTree>
    <p:extLst>
      <p:ext uri="{BB962C8B-B14F-4D97-AF65-F5344CB8AC3E}">
        <p14:creationId xmlns:p14="http://schemas.microsoft.com/office/powerpoint/2010/main" val="1371659115"/>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1078" y="576487"/>
            <a:ext cx="6032811"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5173028" y="2507051"/>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8" idx="0"/>
          </p:cNvCxnSpPr>
          <p:nvPr/>
        </p:nvCxnSpPr>
        <p:spPr>
          <a:xfrm>
            <a:off x="5663790" y="2982998"/>
            <a:ext cx="274043" cy="382589"/>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3204794" y="253795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3033261" y="3026784"/>
            <a:ext cx="255734" cy="34616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5"/>
            <a:endCxn id="1132" idx="1"/>
          </p:cNvCxnSpPr>
          <p:nvPr/>
        </p:nvCxnSpPr>
        <p:spPr>
          <a:xfrm>
            <a:off x="4561132" y="2370686"/>
            <a:ext cx="696097" cy="218025"/>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785587" y="337294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695556" y="2370686"/>
            <a:ext cx="459015" cy="251138"/>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4070370" y="188185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658508" y="336402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4787163" y="336558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695556" y="3026784"/>
            <a:ext cx="210626" cy="337241"/>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2" idx="3"/>
            <a:endCxn id="1141" idx="0"/>
          </p:cNvCxnSpPr>
          <p:nvPr/>
        </p:nvCxnSpPr>
        <p:spPr>
          <a:xfrm flipH="1">
            <a:off x="5034838" y="2982998"/>
            <a:ext cx="222391" cy="382590"/>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11DE415D-5380-3D97-084E-A68E8B6A777D}"/>
              </a:ext>
            </a:extLst>
          </p:cNvPr>
          <p:cNvSpPr/>
          <p:nvPr/>
        </p:nvSpPr>
        <p:spPr>
          <a:xfrm>
            <a:off x="5690158" y="336558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30" name="Flowchart: Connector 29">
            <a:extLst>
              <a:ext uri="{FF2B5EF4-FFF2-40B4-BE49-F238E27FC236}">
                <a16:creationId xmlns:a16="http://schemas.microsoft.com/office/drawing/2014/main" id="{5A62581F-F13E-D9DF-1CDC-A253F33A6BBC}"/>
              </a:ext>
            </a:extLst>
          </p:cNvPr>
          <p:cNvSpPr/>
          <p:nvPr/>
        </p:nvSpPr>
        <p:spPr>
          <a:xfrm>
            <a:off x="3202402" y="253795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sp>
        <p:nvSpPr>
          <p:cNvPr id="4" name="TextBox 3">
            <a:extLst>
              <a:ext uri="{FF2B5EF4-FFF2-40B4-BE49-F238E27FC236}">
                <a16:creationId xmlns:a16="http://schemas.microsoft.com/office/drawing/2014/main" id="{9F71CF32-F97B-51C5-D80D-56405E259A2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80</a:t>
            </a:r>
          </a:p>
        </p:txBody>
      </p:sp>
    </p:spTree>
    <p:extLst>
      <p:ext uri="{BB962C8B-B14F-4D97-AF65-F5344CB8AC3E}">
        <p14:creationId xmlns:p14="http://schemas.microsoft.com/office/powerpoint/2010/main" val="298273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47854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78654" y="576487"/>
            <a:ext cx="606523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2010747"/>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 –Rotation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Right Right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5" name="Flowchart: Connector 4">
            <a:extLst>
              <a:ext uri="{FF2B5EF4-FFF2-40B4-BE49-F238E27FC236}">
                <a16:creationId xmlns:a16="http://schemas.microsoft.com/office/drawing/2014/main" id="{4EA97AA3-2ECD-0FE7-8855-5842FC3959F0}"/>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 name="Straight Connector 9">
            <a:extLst>
              <a:ext uri="{FF2B5EF4-FFF2-40B4-BE49-F238E27FC236}">
                <a16:creationId xmlns:a16="http://schemas.microsoft.com/office/drawing/2014/main" id="{5A4C123C-B984-42B6-6603-CC22DC8A3C78}"/>
              </a:ext>
            </a:extLst>
          </p:cNvPr>
          <p:cNvCxnSpPr>
            <a:cxnSpLocks/>
            <a:stCxn id="5" idx="5"/>
            <a:endCxn id="1024"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19" name="Flowchart: Connector 18">
            <a:extLst>
              <a:ext uri="{FF2B5EF4-FFF2-40B4-BE49-F238E27FC236}">
                <a16:creationId xmlns:a16="http://schemas.microsoft.com/office/drawing/2014/main" id="{A8A94CB0-68CC-394E-CA62-6E26EAC2F66B}"/>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3" name="Straight Connector 22">
            <a:extLst>
              <a:ext uri="{FF2B5EF4-FFF2-40B4-BE49-F238E27FC236}">
                <a16:creationId xmlns:a16="http://schemas.microsoft.com/office/drawing/2014/main" id="{8A5B5C23-CF2B-6B9A-52C5-42F993822941}"/>
              </a:ext>
            </a:extLst>
          </p:cNvPr>
          <p:cNvCxnSpPr>
            <a:cxnSpLocks/>
            <a:stCxn id="19" idx="3"/>
            <a:endCxn id="26"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2902430-1CEF-F067-B414-7380088B0B73}"/>
              </a:ext>
            </a:extLst>
          </p:cNvPr>
          <p:cNvCxnSpPr>
            <a:cxnSpLocks/>
            <a:stCxn id="19" idx="7"/>
            <a:endCxn id="5"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12BF951-ABE7-1382-D00B-6637C53D4B5C}"/>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4" name="Flowchart: Connector 1023">
            <a:extLst>
              <a:ext uri="{FF2B5EF4-FFF2-40B4-BE49-F238E27FC236}">
                <a16:creationId xmlns:a16="http://schemas.microsoft.com/office/drawing/2014/main" id="{239D798A-56A1-35E1-2212-1C2C41D30013}"/>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25" name="Straight Connector 1024">
            <a:extLst>
              <a:ext uri="{FF2B5EF4-FFF2-40B4-BE49-F238E27FC236}">
                <a16:creationId xmlns:a16="http://schemas.microsoft.com/office/drawing/2014/main" id="{F9FF4BF8-237E-B1BB-EA8E-CFD06E7F49C8}"/>
              </a:ext>
            </a:extLst>
          </p:cNvPr>
          <p:cNvCxnSpPr>
            <a:cxnSpLocks/>
            <a:stCxn id="19" idx="5"/>
            <a:endCxn id="1054" idx="0"/>
          </p:cNvCxnSpPr>
          <p:nvPr/>
        </p:nvCxnSpPr>
        <p:spPr>
          <a:xfrm>
            <a:off x="1485736" y="2714290"/>
            <a:ext cx="161113" cy="283092"/>
          </a:xfrm>
          <a:prstGeom prst="line">
            <a:avLst/>
          </a:prstGeom>
        </p:spPr>
        <p:style>
          <a:lnRef idx="2">
            <a:schemeClr val="dk1"/>
          </a:lnRef>
          <a:fillRef idx="0">
            <a:schemeClr val="dk1"/>
          </a:fillRef>
          <a:effectRef idx="1">
            <a:schemeClr val="dk1"/>
          </a:effectRef>
          <a:fontRef idx="minor">
            <a:schemeClr val="tx1"/>
          </a:fontRef>
        </p:style>
      </p:cxnSp>
      <p:cxnSp>
        <p:nvCxnSpPr>
          <p:cNvPr id="1027" name="Straight Connector 1026">
            <a:extLst>
              <a:ext uri="{FF2B5EF4-FFF2-40B4-BE49-F238E27FC236}">
                <a16:creationId xmlns:a16="http://schemas.microsoft.com/office/drawing/2014/main" id="{1A8F4AA9-75DC-182A-F6EE-57FE267FB87E}"/>
              </a:ext>
            </a:extLst>
          </p:cNvPr>
          <p:cNvCxnSpPr>
            <a:cxnSpLocks/>
            <a:stCxn id="1024" idx="5"/>
            <a:endCxn id="1028"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028" name="Rectangle 1027">
            <a:extLst>
              <a:ext uri="{FF2B5EF4-FFF2-40B4-BE49-F238E27FC236}">
                <a16:creationId xmlns:a16="http://schemas.microsoft.com/office/drawing/2014/main" id="{CE324EDF-C244-581F-EFD4-74D5C78F197A}"/>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6" name="Straight Connector 1035">
            <a:extLst>
              <a:ext uri="{FF2B5EF4-FFF2-40B4-BE49-F238E27FC236}">
                <a16:creationId xmlns:a16="http://schemas.microsoft.com/office/drawing/2014/main" id="{DE6E1065-2769-7F0F-95F6-F03D98A0B9CA}"/>
              </a:ext>
            </a:extLst>
          </p:cNvPr>
          <p:cNvCxnSpPr>
            <a:cxnSpLocks/>
            <a:stCxn id="1024" idx="3"/>
            <a:endCxn id="1043" idx="0"/>
          </p:cNvCxnSpPr>
          <p:nvPr/>
        </p:nvCxnSpPr>
        <p:spPr>
          <a:xfrm flipH="1">
            <a:off x="2778653" y="2798160"/>
            <a:ext cx="254843" cy="201731"/>
          </a:xfrm>
          <a:prstGeom prst="line">
            <a:avLst/>
          </a:prstGeom>
        </p:spPr>
        <p:style>
          <a:lnRef idx="2">
            <a:schemeClr val="dk1"/>
          </a:lnRef>
          <a:fillRef idx="0">
            <a:schemeClr val="dk1"/>
          </a:fillRef>
          <a:effectRef idx="1">
            <a:schemeClr val="dk1"/>
          </a:effectRef>
          <a:fontRef idx="minor">
            <a:schemeClr val="tx1"/>
          </a:fontRef>
        </p:style>
      </p:cxnSp>
      <p:sp>
        <p:nvSpPr>
          <p:cNvPr id="1043" name="Flowchart: Connector 1042">
            <a:extLst>
              <a:ext uri="{FF2B5EF4-FFF2-40B4-BE49-F238E27FC236}">
                <a16:creationId xmlns:a16="http://schemas.microsoft.com/office/drawing/2014/main" id="{6C104A91-7C52-E0F0-705C-F2B31AB75DCC}"/>
              </a:ext>
            </a:extLst>
          </p:cNvPr>
          <p:cNvSpPr/>
          <p:nvPr/>
        </p:nvSpPr>
        <p:spPr>
          <a:xfrm>
            <a:off x="2491171" y="29998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44" name="Rectangle 1043">
            <a:extLst>
              <a:ext uri="{FF2B5EF4-FFF2-40B4-BE49-F238E27FC236}">
                <a16:creationId xmlns:a16="http://schemas.microsoft.com/office/drawing/2014/main" id="{79C0F40A-114E-9C60-A8BD-E7981C4F71B6}"/>
              </a:ext>
            </a:extLst>
          </p:cNvPr>
          <p:cNvSpPr/>
          <p:nvPr/>
        </p:nvSpPr>
        <p:spPr>
          <a:xfrm>
            <a:off x="2190848" y="377507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45" name="Rectangle 1044">
            <a:extLst>
              <a:ext uri="{FF2B5EF4-FFF2-40B4-BE49-F238E27FC236}">
                <a16:creationId xmlns:a16="http://schemas.microsoft.com/office/drawing/2014/main" id="{1E6E3E9A-51C8-3483-2DA8-AF24CF8E88BB}"/>
              </a:ext>
            </a:extLst>
          </p:cNvPr>
          <p:cNvSpPr/>
          <p:nvPr/>
        </p:nvSpPr>
        <p:spPr>
          <a:xfrm>
            <a:off x="2933870" y="377507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7" name="Straight Connector 1046">
            <a:extLst>
              <a:ext uri="{FF2B5EF4-FFF2-40B4-BE49-F238E27FC236}">
                <a16:creationId xmlns:a16="http://schemas.microsoft.com/office/drawing/2014/main" id="{7777EE72-9824-B68A-6831-FE63B2E38393}"/>
              </a:ext>
            </a:extLst>
          </p:cNvPr>
          <p:cNvCxnSpPr>
            <a:cxnSpLocks/>
            <a:stCxn id="1043" idx="3"/>
            <a:endCxn id="1044" idx="0"/>
          </p:cNvCxnSpPr>
          <p:nvPr/>
        </p:nvCxnSpPr>
        <p:spPr>
          <a:xfrm flipH="1">
            <a:off x="2438522" y="3488721"/>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48" name="Straight Connector 1047">
            <a:extLst>
              <a:ext uri="{FF2B5EF4-FFF2-40B4-BE49-F238E27FC236}">
                <a16:creationId xmlns:a16="http://schemas.microsoft.com/office/drawing/2014/main" id="{448D9C37-5221-42A8-B04B-FF45752D6E0C}"/>
              </a:ext>
            </a:extLst>
          </p:cNvPr>
          <p:cNvCxnSpPr>
            <a:cxnSpLocks/>
            <a:stCxn id="1043" idx="5"/>
            <a:endCxn id="1045" idx="0"/>
          </p:cNvCxnSpPr>
          <p:nvPr/>
        </p:nvCxnSpPr>
        <p:spPr>
          <a:xfrm>
            <a:off x="2981933" y="3488721"/>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1054" name="Rectangle 1053">
            <a:extLst>
              <a:ext uri="{FF2B5EF4-FFF2-40B4-BE49-F238E27FC236}">
                <a16:creationId xmlns:a16="http://schemas.microsoft.com/office/drawing/2014/main" id="{E45ED2C7-88AD-6091-0E50-9DE28942766A}"/>
              </a:ext>
            </a:extLst>
          </p:cNvPr>
          <p:cNvSpPr/>
          <p:nvPr/>
        </p:nvSpPr>
        <p:spPr>
          <a:xfrm>
            <a:off x="1399175" y="299738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57" name="Straight Arrow Connector 1056">
            <a:extLst>
              <a:ext uri="{FF2B5EF4-FFF2-40B4-BE49-F238E27FC236}">
                <a16:creationId xmlns:a16="http://schemas.microsoft.com/office/drawing/2014/main" id="{5C7CBD4A-A968-82D9-C566-15C36F2ACAF7}"/>
              </a:ext>
            </a:extLst>
          </p:cNvPr>
          <p:cNvCxnSpPr>
            <a:cxnSpLocks/>
            <a:stCxn id="1058" idx="2"/>
            <a:endCxn id="19" idx="1"/>
          </p:cNvCxnSpPr>
          <p:nvPr/>
        </p:nvCxnSpPr>
        <p:spPr>
          <a:xfrm>
            <a:off x="816878" y="1965058"/>
            <a:ext cx="262297"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58" name="TextBox 1057">
            <a:extLst>
              <a:ext uri="{FF2B5EF4-FFF2-40B4-BE49-F238E27FC236}">
                <a16:creationId xmlns:a16="http://schemas.microsoft.com/office/drawing/2014/main" id="{FD2CD305-94DD-82DE-3447-A75A8BF59057}"/>
              </a:ext>
            </a:extLst>
          </p:cNvPr>
          <p:cNvSpPr txBox="1"/>
          <p:nvPr/>
        </p:nvSpPr>
        <p:spPr>
          <a:xfrm>
            <a:off x="295467" y="1657281"/>
            <a:ext cx="1042821" cy="307777"/>
          </a:xfrm>
          <a:prstGeom prst="rect">
            <a:avLst/>
          </a:prstGeom>
          <a:noFill/>
        </p:spPr>
        <p:txBody>
          <a:bodyPr wrap="square" rtlCol="0">
            <a:spAutoFit/>
          </a:bodyPr>
          <a:lstStyle/>
          <a:p>
            <a:r>
              <a:rPr lang="vi-VN"/>
              <a:t>Node xóa</a:t>
            </a:r>
          </a:p>
        </p:txBody>
      </p:sp>
      <p:sp>
        <p:nvSpPr>
          <p:cNvPr id="4" name="TextBox 3">
            <a:extLst>
              <a:ext uri="{FF2B5EF4-FFF2-40B4-BE49-F238E27FC236}">
                <a16:creationId xmlns:a16="http://schemas.microsoft.com/office/drawing/2014/main" id="{661BCD51-49BF-84F7-CDEF-92E72A0AC57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81</a:t>
            </a:r>
          </a:p>
        </p:txBody>
      </p:sp>
    </p:spTree>
    <p:extLst>
      <p:ext uri="{BB962C8B-B14F-4D97-AF65-F5344CB8AC3E}">
        <p14:creationId xmlns:p14="http://schemas.microsoft.com/office/powerpoint/2010/main" val="285791115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1120" name="Flowchart: Connector 1119">
            <a:extLst>
              <a:ext uri="{FF2B5EF4-FFF2-40B4-BE49-F238E27FC236}">
                <a16:creationId xmlns:a16="http://schemas.microsoft.com/office/drawing/2014/main" id="{63D98EEF-D07A-744A-647C-32B6F441D132}"/>
              </a:ext>
            </a:extLst>
          </p:cNvPr>
          <p:cNvSpPr/>
          <p:nvPr/>
        </p:nvSpPr>
        <p:spPr>
          <a:xfrm>
            <a:off x="3997037" y="18437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21" name="Straight Connector 1120">
            <a:extLst>
              <a:ext uri="{FF2B5EF4-FFF2-40B4-BE49-F238E27FC236}">
                <a16:creationId xmlns:a16="http://schemas.microsoft.com/office/drawing/2014/main" id="{18CFE611-64A3-DC19-ECEC-057B2E48FA18}"/>
              </a:ext>
            </a:extLst>
          </p:cNvPr>
          <p:cNvCxnSpPr>
            <a:cxnSpLocks/>
            <a:stCxn id="1120" idx="5"/>
            <a:endCxn id="1131" idx="1"/>
          </p:cNvCxnSpPr>
          <p:nvPr/>
        </p:nvCxnSpPr>
        <p:spPr>
          <a:xfrm>
            <a:off x="4487799" y="2319660"/>
            <a:ext cx="311562" cy="127795"/>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A132B4C-C4C1-260F-1E90-AA21E4FC05DB}"/>
              </a:ext>
            </a:extLst>
          </p:cNvPr>
          <p:cNvCxnSpPr>
            <a:cxnSpLocks/>
            <a:stCxn id="1167" idx="0"/>
            <a:endCxn id="1120" idx="3"/>
          </p:cNvCxnSpPr>
          <p:nvPr/>
        </p:nvCxnSpPr>
        <p:spPr>
          <a:xfrm flipV="1">
            <a:off x="3326185" y="2319660"/>
            <a:ext cx="755053" cy="270544"/>
          </a:xfrm>
          <a:prstGeom prst="line">
            <a:avLst/>
          </a:prstGeom>
        </p:spPr>
        <p:style>
          <a:lnRef idx="2">
            <a:schemeClr val="dk1"/>
          </a:lnRef>
          <a:fillRef idx="0">
            <a:schemeClr val="dk1"/>
          </a:fillRef>
          <a:effectRef idx="1">
            <a:schemeClr val="dk1"/>
          </a:effectRef>
          <a:fontRef idx="minor">
            <a:schemeClr val="tx1"/>
          </a:fontRef>
        </p:style>
      </p:cxnSp>
      <p:sp>
        <p:nvSpPr>
          <p:cNvPr id="1126" name="Flowchart: Connector 1125">
            <a:extLst>
              <a:ext uri="{FF2B5EF4-FFF2-40B4-BE49-F238E27FC236}">
                <a16:creationId xmlns:a16="http://schemas.microsoft.com/office/drawing/2014/main" id="{9C111D63-3D55-ADC2-EA8B-4D9CF4990F74}"/>
              </a:ext>
            </a:extLst>
          </p:cNvPr>
          <p:cNvSpPr/>
          <p:nvPr/>
        </p:nvSpPr>
        <p:spPr>
          <a:xfrm>
            <a:off x="5410128" y="292763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8" name="Straight Connector 1127">
            <a:extLst>
              <a:ext uri="{FF2B5EF4-FFF2-40B4-BE49-F238E27FC236}">
                <a16:creationId xmlns:a16="http://schemas.microsoft.com/office/drawing/2014/main" id="{E0691640-C824-590D-442C-45DD8B1E22CC}"/>
              </a:ext>
            </a:extLst>
          </p:cNvPr>
          <p:cNvCxnSpPr>
            <a:cxnSpLocks/>
            <a:stCxn id="1126" idx="5"/>
            <a:endCxn id="1129" idx="0"/>
          </p:cNvCxnSpPr>
          <p:nvPr/>
        </p:nvCxnSpPr>
        <p:spPr>
          <a:xfrm>
            <a:off x="5900890" y="3416467"/>
            <a:ext cx="145046" cy="354822"/>
          </a:xfrm>
          <a:prstGeom prst="line">
            <a:avLst/>
          </a:prstGeom>
        </p:spPr>
        <p:style>
          <a:lnRef idx="2">
            <a:schemeClr val="dk1"/>
          </a:lnRef>
          <a:fillRef idx="0">
            <a:schemeClr val="dk1"/>
          </a:fillRef>
          <a:effectRef idx="1">
            <a:schemeClr val="dk1"/>
          </a:effectRef>
          <a:fontRef idx="minor">
            <a:schemeClr val="tx1"/>
          </a:fontRef>
        </p:style>
      </p:cxnSp>
      <p:sp>
        <p:nvSpPr>
          <p:cNvPr id="1129" name="Rectangle 1128">
            <a:extLst>
              <a:ext uri="{FF2B5EF4-FFF2-40B4-BE49-F238E27FC236}">
                <a16:creationId xmlns:a16="http://schemas.microsoft.com/office/drawing/2014/main" id="{B40D35B9-5E7D-3D9D-66B2-FDCE2AC2D820}"/>
              </a:ext>
            </a:extLst>
          </p:cNvPr>
          <p:cNvSpPr/>
          <p:nvPr/>
        </p:nvSpPr>
        <p:spPr>
          <a:xfrm>
            <a:off x="5798620" y="377128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0" name="Straight Connector 1129">
            <a:extLst>
              <a:ext uri="{FF2B5EF4-FFF2-40B4-BE49-F238E27FC236}">
                <a16:creationId xmlns:a16="http://schemas.microsoft.com/office/drawing/2014/main" id="{EBDA19A0-BD8B-5B7D-B21F-82818F6CDBB7}"/>
              </a:ext>
            </a:extLst>
          </p:cNvPr>
          <p:cNvCxnSpPr>
            <a:cxnSpLocks/>
            <a:stCxn id="1126" idx="1"/>
            <a:endCxn id="1131" idx="5"/>
          </p:cNvCxnSpPr>
          <p:nvPr/>
        </p:nvCxnSpPr>
        <p:spPr>
          <a:xfrm flipH="1" flipV="1">
            <a:off x="5205922" y="2852415"/>
            <a:ext cx="288407" cy="159092"/>
          </a:xfrm>
          <a:prstGeom prst="line">
            <a:avLst/>
          </a:prstGeom>
        </p:spPr>
        <p:style>
          <a:lnRef idx="2">
            <a:schemeClr val="dk1"/>
          </a:lnRef>
          <a:fillRef idx="0">
            <a:schemeClr val="dk1"/>
          </a:fillRef>
          <a:effectRef idx="1">
            <a:schemeClr val="dk1"/>
          </a:effectRef>
          <a:fontRef idx="minor">
            <a:schemeClr val="tx1"/>
          </a:fontRef>
        </p:style>
      </p:cxnSp>
      <p:sp>
        <p:nvSpPr>
          <p:cNvPr id="1131" name="Flowchart: Connector 1130">
            <a:extLst>
              <a:ext uri="{FF2B5EF4-FFF2-40B4-BE49-F238E27FC236}">
                <a16:creationId xmlns:a16="http://schemas.microsoft.com/office/drawing/2014/main" id="{F8951098-9582-790F-5BEA-E07CD8E6D1C0}"/>
              </a:ext>
            </a:extLst>
          </p:cNvPr>
          <p:cNvSpPr/>
          <p:nvPr/>
        </p:nvSpPr>
        <p:spPr>
          <a:xfrm>
            <a:off x="4715160" y="236358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2" name="Rectangle 1131">
            <a:extLst>
              <a:ext uri="{FF2B5EF4-FFF2-40B4-BE49-F238E27FC236}">
                <a16:creationId xmlns:a16="http://schemas.microsoft.com/office/drawing/2014/main" id="{0FB3BDF8-FC80-F85F-BDF3-1B12C7374FF3}"/>
              </a:ext>
            </a:extLst>
          </p:cNvPr>
          <p:cNvSpPr/>
          <p:nvPr/>
        </p:nvSpPr>
        <p:spPr>
          <a:xfrm>
            <a:off x="4286636" y="318843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3" name="Rectangle 1132">
            <a:extLst>
              <a:ext uri="{FF2B5EF4-FFF2-40B4-BE49-F238E27FC236}">
                <a16:creationId xmlns:a16="http://schemas.microsoft.com/office/drawing/2014/main" id="{CFD2671A-31A3-D95A-8326-89903C2330E1}"/>
              </a:ext>
            </a:extLst>
          </p:cNvPr>
          <p:cNvSpPr/>
          <p:nvPr/>
        </p:nvSpPr>
        <p:spPr>
          <a:xfrm>
            <a:off x="5042448" y="376729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4" name="Straight Connector 1133">
            <a:extLst>
              <a:ext uri="{FF2B5EF4-FFF2-40B4-BE49-F238E27FC236}">
                <a16:creationId xmlns:a16="http://schemas.microsoft.com/office/drawing/2014/main" id="{1727C97C-F9C3-1593-50ED-E5EC1ADE3629}"/>
              </a:ext>
            </a:extLst>
          </p:cNvPr>
          <p:cNvCxnSpPr>
            <a:cxnSpLocks/>
            <a:stCxn id="1131" idx="3"/>
            <a:endCxn id="1132" idx="0"/>
          </p:cNvCxnSpPr>
          <p:nvPr/>
        </p:nvCxnSpPr>
        <p:spPr>
          <a:xfrm flipH="1">
            <a:off x="4534310" y="2852415"/>
            <a:ext cx="265051" cy="336020"/>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B021F40F-4ADC-D9DF-00AC-88141FF50EB9}"/>
              </a:ext>
            </a:extLst>
          </p:cNvPr>
          <p:cNvCxnSpPr>
            <a:cxnSpLocks/>
            <a:stCxn id="1126" idx="3"/>
            <a:endCxn id="1133" idx="0"/>
          </p:cNvCxnSpPr>
          <p:nvPr/>
        </p:nvCxnSpPr>
        <p:spPr>
          <a:xfrm flipH="1">
            <a:off x="5290123" y="3416467"/>
            <a:ext cx="204206" cy="35083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Arrow Connector 1136">
            <a:extLst>
              <a:ext uri="{FF2B5EF4-FFF2-40B4-BE49-F238E27FC236}">
                <a16:creationId xmlns:a16="http://schemas.microsoft.com/office/drawing/2014/main" id="{0A6EB740-C26D-1801-8AFB-8898B6F33345}"/>
              </a:ext>
            </a:extLst>
          </p:cNvPr>
          <p:cNvCxnSpPr>
            <a:cxnSpLocks/>
            <a:stCxn id="1138" idx="2"/>
          </p:cNvCxnSpPr>
          <p:nvPr/>
        </p:nvCxnSpPr>
        <p:spPr>
          <a:xfrm>
            <a:off x="2939994" y="2159458"/>
            <a:ext cx="135639"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38" name="TextBox 1137">
            <a:extLst>
              <a:ext uri="{FF2B5EF4-FFF2-40B4-BE49-F238E27FC236}">
                <a16:creationId xmlns:a16="http://schemas.microsoft.com/office/drawing/2014/main" id="{875387D3-9EAC-C455-050A-841B694AB28E}"/>
              </a:ext>
            </a:extLst>
          </p:cNvPr>
          <p:cNvSpPr txBox="1"/>
          <p:nvPr/>
        </p:nvSpPr>
        <p:spPr>
          <a:xfrm>
            <a:off x="2291925" y="1851681"/>
            <a:ext cx="1296137" cy="307777"/>
          </a:xfrm>
          <a:prstGeom prst="rect">
            <a:avLst/>
          </a:prstGeom>
          <a:noFill/>
        </p:spPr>
        <p:txBody>
          <a:bodyPr wrap="square" rtlCol="0">
            <a:spAutoFit/>
          </a:bodyPr>
          <a:lstStyle/>
          <a:p>
            <a:pPr lvl="1"/>
            <a:r>
              <a:rPr lang="vi-VN"/>
              <a:t>Double Black</a:t>
            </a:r>
          </a:p>
        </p:txBody>
      </p:sp>
      <p:grpSp>
        <p:nvGrpSpPr>
          <p:cNvPr id="1164" name="Group 1163">
            <a:extLst>
              <a:ext uri="{FF2B5EF4-FFF2-40B4-BE49-F238E27FC236}">
                <a16:creationId xmlns:a16="http://schemas.microsoft.com/office/drawing/2014/main" id="{920C85EB-1AF2-65B3-6772-0B6182EFCB02}"/>
              </a:ext>
            </a:extLst>
          </p:cNvPr>
          <p:cNvGrpSpPr/>
          <p:nvPr/>
        </p:nvGrpSpPr>
        <p:grpSpPr>
          <a:xfrm>
            <a:off x="3026904" y="2590204"/>
            <a:ext cx="592805" cy="436572"/>
            <a:chOff x="4446744" y="4071647"/>
            <a:chExt cx="592805" cy="436572"/>
          </a:xfrm>
        </p:grpSpPr>
        <p:sp>
          <p:nvSpPr>
            <p:cNvPr id="1165" name="Rectangle 1164">
              <a:extLst>
                <a:ext uri="{FF2B5EF4-FFF2-40B4-BE49-F238E27FC236}">
                  <a16:creationId xmlns:a16="http://schemas.microsoft.com/office/drawing/2014/main" id="{F9FDE93F-F97A-6F25-B129-D598AA517556}"/>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66" name="Rectangle 1165">
              <a:extLst>
                <a:ext uri="{FF2B5EF4-FFF2-40B4-BE49-F238E27FC236}">
                  <a16:creationId xmlns:a16="http://schemas.microsoft.com/office/drawing/2014/main" id="{48BFF37F-2A51-E85D-654A-04A9A24A1D2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7" name="Rectangle 1166">
              <a:extLst>
                <a:ext uri="{FF2B5EF4-FFF2-40B4-BE49-F238E27FC236}">
                  <a16:creationId xmlns:a16="http://schemas.microsoft.com/office/drawing/2014/main" id="{60B871CB-ACD0-148A-374A-6D9C971907B2}"/>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38FAE526-429D-5F17-D86F-F6E0E80B93F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82</a:t>
            </a:r>
          </a:p>
        </p:txBody>
      </p:sp>
    </p:spTree>
    <p:extLst>
      <p:ext uri="{BB962C8B-B14F-4D97-AF65-F5344CB8AC3E}">
        <p14:creationId xmlns:p14="http://schemas.microsoft.com/office/powerpoint/2010/main" val="47971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22156"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22267" y="576487"/>
            <a:ext cx="6021622"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sp>
        <p:nvSpPr>
          <p:cNvPr id="875" name="Rectangle 874">
            <a:extLst>
              <a:ext uri="{FF2B5EF4-FFF2-40B4-BE49-F238E27FC236}">
                <a16:creationId xmlns:a16="http://schemas.microsoft.com/office/drawing/2014/main" id="{FBB27E14-F172-3116-69DC-CD18543B5C96}"/>
              </a:ext>
            </a:extLst>
          </p:cNvPr>
          <p:cNvSpPr/>
          <p:nvPr/>
        </p:nvSpPr>
        <p:spPr>
          <a:xfrm>
            <a:off x="4547376" y="32804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1085" idx="3"/>
            <a:endCxn id="875" idx="0"/>
          </p:cNvCxnSpPr>
          <p:nvPr/>
        </p:nvCxnSpPr>
        <p:spPr>
          <a:xfrm flipH="1">
            <a:off x="4795050" y="2765772"/>
            <a:ext cx="258453" cy="51470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4" name="TextBox 3">
            <a:extLst>
              <a:ext uri="{FF2B5EF4-FFF2-40B4-BE49-F238E27FC236}">
                <a16:creationId xmlns:a16="http://schemas.microsoft.com/office/drawing/2014/main" id="{87B143AA-FAA9-F5B4-31FE-3229166E208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83</a:t>
            </a:r>
          </a:p>
        </p:txBody>
      </p:sp>
    </p:spTree>
    <p:extLst>
      <p:ext uri="{BB962C8B-B14F-4D97-AF65-F5344CB8AC3E}">
        <p14:creationId xmlns:p14="http://schemas.microsoft.com/office/powerpoint/2010/main" val="35469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6291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324905" y="250547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3023" y="576487"/>
            <a:ext cx="598086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6237911" y="15345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6862996" y="2593082"/>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6728673" y="2010487"/>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5710350" y="2010487"/>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6575514" y="289474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6186755" y="375745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6907030" y="375745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6434429" y="3383572"/>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7066276" y="3383572"/>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7321479" y="21042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5429771" y="244705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7812241" y="2593082"/>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8005205" y="28427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7713180" y="3758258"/>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8352705" y="3775658"/>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7960495" y="3331590"/>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8495967" y="3331590"/>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3"/>
            <a:endCxn id="961" idx="1"/>
          </p:cNvCxnSpPr>
          <p:nvPr/>
        </p:nvCxnSpPr>
        <p:spPr>
          <a:xfrm>
            <a:off x="5262568" y="2034234"/>
            <a:ext cx="167203" cy="5375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3985892" y="1880345"/>
            <a:ext cx="1276676" cy="307777"/>
          </a:xfrm>
          <a:prstGeom prst="rect">
            <a:avLst/>
          </a:prstGeom>
          <a:noFill/>
        </p:spPr>
        <p:txBody>
          <a:bodyPr wrap="square" rtlCol="0">
            <a:spAutoFit/>
          </a:bodyPr>
          <a:lstStyle/>
          <a:p>
            <a:r>
              <a:rPr lang="vi-VN"/>
              <a:t>Double Black</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7896442" y="2110829"/>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8143421" y="1803052"/>
            <a:ext cx="280579" cy="307777"/>
          </a:xfrm>
          <a:prstGeom prst="rect">
            <a:avLst/>
          </a:prstGeom>
          <a:noFill/>
        </p:spPr>
        <p:txBody>
          <a:bodyPr wrap="square" rtlCol="0">
            <a:spAutoFit/>
          </a:bodyPr>
          <a:lstStyle/>
          <a:p>
            <a:r>
              <a:rPr lang="vi-VN"/>
              <a:t>s</a:t>
            </a:r>
          </a:p>
        </p:txBody>
      </p:sp>
      <p:sp>
        <p:nvSpPr>
          <p:cNvPr id="20" name="TextBox 19">
            <a:extLst>
              <a:ext uri="{FF2B5EF4-FFF2-40B4-BE49-F238E27FC236}">
                <a16:creationId xmlns:a16="http://schemas.microsoft.com/office/drawing/2014/main" id="{01BABD0A-2528-F8E8-43A8-2D3C746A69D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84</a:t>
            </a:r>
          </a:p>
        </p:txBody>
      </p:sp>
    </p:spTree>
    <p:extLst>
      <p:ext uri="{BB962C8B-B14F-4D97-AF65-F5344CB8AC3E}">
        <p14:creationId xmlns:p14="http://schemas.microsoft.com/office/powerpoint/2010/main" val="123880292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1062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0732" y="576487"/>
            <a:ext cx="6033157"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2.1.1. Nếu node s màu đen và 1 trong 2 con của node s là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2726531" y="208050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48" idx="5"/>
            <a:endCxn id="955" idx="0"/>
          </p:cNvCxnSpPr>
          <p:nvPr/>
        </p:nvCxnSpPr>
        <p:spPr>
          <a:xfrm>
            <a:off x="3217293" y="2556454"/>
            <a:ext cx="480549" cy="212809"/>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7"/>
            <a:endCxn id="960" idx="2"/>
          </p:cNvCxnSpPr>
          <p:nvPr/>
        </p:nvCxnSpPr>
        <p:spPr>
          <a:xfrm flipV="1">
            <a:off x="3217293" y="1801538"/>
            <a:ext cx="691614" cy="360629"/>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2423952" y="2556454"/>
            <a:ext cx="386780" cy="374468"/>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3410360" y="2769263"/>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2930611" y="355989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3901122" y="358724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3178285" y="3258093"/>
            <a:ext cx="316276" cy="301806"/>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3901122" y="3258093"/>
            <a:ext cx="247675" cy="329153"/>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3908907" y="151518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2143373" y="2930922"/>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6"/>
            <a:endCxn id="964" idx="1"/>
          </p:cNvCxnSpPr>
          <p:nvPr/>
        </p:nvCxnSpPr>
        <p:spPr>
          <a:xfrm>
            <a:off x="4483870" y="1801538"/>
            <a:ext cx="759009" cy="355292"/>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158678" y="20729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4821274" y="29309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5775830" y="293092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068589" y="2561790"/>
            <a:ext cx="174290" cy="369132"/>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5649440" y="2561790"/>
            <a:ext cx="373706" cy="369131"/>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706295B-59CB-4A7D-1070-78D37762DCB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85</a:t>
            </a:r>
          </a:p>
        </p:txBody>
      </p:sp>
    </p:spTree>
    <p:extLst>
      <p:ext uri="{BB962C8B-B14F-4D97-AF65-F5344CB8AC3E}">
        <p14:creationId xmlns:p14="http://schemas.microsoft.com/office/powerpoint/2010/main" val="121430900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41595"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266743" y="1910726"/>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757505" y="2386673"/>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261138" y="248687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791745" y="330856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1072324" y="2975703"/>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751900" y="2386673"/>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2757505" y="330856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8" idx="3"/>
            <a:endCxn id="14" idx="0"/>
          </p:cNvCxnSpPr>
          <p:nvPr/>
        </p:nvCxnSpPr>
        <p:spPr>
          <a:xfrm flipH="1">
            <a:off x="3005179" y="3059573"/>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15459" y="25707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705585" y="329827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751900" y="2975703"/>
            <a:ext cx="234264" cy="322571"/>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41706" y="576487"/>
            <a:ext cx="6002183"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887" name="Rectangle 886">
            <a:extLst>
              <a:ext uri="{FF2B5EF4-FFF2-40B4-BE49-F238E27FC236}">
                <a16:creationId xmlns:a16="http://schemas.microsoft.com/office/drawing/2014/main" id="{EBE5848E-A392-9C9A-0D0B-3BA9DC84CCB3}"/>
              </a:ext>
            </a:extLst>
          </p:cNvPr>
          <p:cNvSpPr/>
          <p:nvPr/>
        </p:nvSpPr>
        <p:spPr>
          <a:xfrm>
            <a:off x="3706001" y="3298274"/>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9" name="Straight Connector 888">
            <a:extLst>
              <a:ext uri="{FF2B5EF4-FFF2-40B4-BE49-F238E27FC236}">
                <a16:creationId xmlns:a16="http://schemas.microsoft.com/office/drawing/2014/main" id="{CBB436AA-B71F-D701-A743-B0AF294D411C}"/>
              </a:ext>
            </a:extLst>
          </p:cNvPr>
          <p:cNvCxnSpPr>
            <a:cxnSpLocks/>
            <a:stCxn id="18" idx="5"/>
            <a:endCxn id="887" idx="0"/>
          </p:cNvCxnSpPr>
          <p:nvPr/>
        </p:nvCxnSpPr>
        <p:spPr>
          <a:xfrm>
            <a:off x="3706221" y="3059573"/>
            <a:ext cx="247096" cy="238701"/>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806962" y="2765568"/>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526383" y="2611679"/>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917575" y="2592421"/>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636996" y="2438532"/>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890815" y="3557947"/>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750525" y="3826169"/>
            <a:ext cx="280579" cy="307777"/>
          </a:xfrm>
          <a:prstGeom prst="rect">
            <a:avLst/>
          </a:prstGeom>
          <a:noFill/>
        </p:spPr>
        <p:txBody>
          <a:bodyPr wrap="square" rtlCol="0">
            <a:spAutoFit/>
          </a:bodyPr>
          <a:lstStyle/>
          <a:p>
            <a:r>
              <a:rPr lang="vi-VN"/>
              <a:t>u</a:t>
            </a:r>
          </a:p>
        </p:txBody>
      </p:sp>
      <p:grpSp>
        <p:nvGrpSpPr>
          <p:cNvPr id="5" name="Group 4">
            <a:extLst>
              <a:ext uri="{FF2B5EF4-FFF2-40B4-BE49-F238E27FC236}">
                <a16:creationId xmlns:a16="http://schemas.microsoft.com/office/drawing/2014/main" id="{4177CC09-CB2D-5D68-23AB-91D88E542BFC}"/>
              </a:ext>
            </a:extLst>
          </p:cNvPr>
          <p:cNvGrpSpPr/>
          <p:nvPr/>
        </p:nvGrpSpPr>
        <p:grpSpPr>
          <a:xfrm>
            <a:off x="4572000" y="1736730"/>
            <a:ext cx="4197784" cy="2637149"/>
            <a:chOff x="4571999" y="1830337"/>
            <a:chExt cx="3756075" cy="1550000"/>
          </a:xfrm>
        </p:grpSpPr>
        <p:sp>
          <p:nvSpPr>
            <p:cNvPr id="13" name="Rectangle: Rounded Corners 12">
              <a:extLst>
                <a:ext uri="{FF2B5EF4-FFF2-40B4-BE49-F238E27FC236}">
                  <a16:creationId xmlns:a16="http://schemas.microsoft.com/office/drawing/2014/main" id="{CA0A9531-EA47-94A1-C5BE-A80B81F36A7D}"/>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5" name="Rectangle 14">
              <a:extLst>
                <a:ext uri="{FF2B5EF4-FFF2-40B4-BE49-F238E27FC236}">
                  <a16:creationId xmlns:a16="http://schemas.microsoft.com/office/drawing/2014/main" id="{826734A3-CC11-D074-E843-88EBBD0DCD6E}"/>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7" name="TextBox 16">
            <a:extLst>
              <a:ext uri="{FF2B5EF4-FFF2-40B4-BE49-F238E27FC236}">
                <a16:creationId xmlns:a16="http://schemas.microsoft.com/office/drawing/2014/main" id="{7EA81484-053A-4FC2-9AE0-7B245C5846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86</a:t>
            </a:r>
          </a:p>
        </p:txBody>
      </p:sp>
    </p:spTree>
    <p:extLst>
      <p:ext uri="{BB962C8B-B14F-4D97-AF65-F5344CB8AC3E}">
        <p14:creationId xmlns:p14="http://schemas.microsoft.com/office/powerpoint/2010/main" val="354423352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7056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70673" y="576487"/>
            <a:ext cx="597321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132237"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622999"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946" idx="0"/>
            <a:endCxn id="20" idx="3"/>
          </p:cNvCxnSpPr>
          <p:nvPr/>
        </p:nvCxnSpPr>
        <p:spPr>
          <a:xfrm flipV="1">
            <a:off x="1474791" y="2287482"/>
            <a:ext cx="741647" cy="36565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622999"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70673"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80953" y="265487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71495"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71715"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72456"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91877"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83069"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502490" y="2522659"/>
            <a:ext cx="280579" cy="307777"/>
          </a:xfrm>
          <a:prstGeom prst="rect">
            <a:avLst/>
          </a:prstGeom>
          <a:noFill/>
        </p:spPr>
        <p:txBody>
          <a:bodyPr wrap="square" rtlCol="0">
            <a:spAutoFit/>
          </a:bodyPr>
          <a:lstStyle/>
          <a:p>
            <a:r>
              <a:rPr lang="vi-VN"/>
              <a:t>u</a:t>
            </a:r>
          </a:p>
        </p:txBody>
      </p:sp>
      <p:grpSp>
        <p:nvGrpSpPr>
          <p:cNvPr id="947" name="Group 946">
            <a:extLst>
              <a:ext uri="{FF2B5EF4-FFF2-40B4-BE49-F238E27FC236}">
                <a16:creationId xmlns:a16="http://schemas.microsoft.com/office/drawing/2014/main" id="{86648797-1E6D-8815-0343-7B44AF55B556}"/>
              </a:ext>
            </a:extLst>
          </p:cNvPr>
          <p:cNvGrpSpPr/>
          <p:nvPr/>
        </p:nvGrpSpPr>
        <p:grpSpPr>
          <a:xfrm>
            <a:off x="1175510" y="2653132"/>
            <a:ext cx="592805" cy="436572"/>
            <a:chOff x="4446744" y="4071647"/>
            <a:chExt cx="592805" cy="436572"/>
          </a:xfrm>
        </p:grpSpPr>
        <p:sp>
          <p:nvSpPr>
            <p:cNvPr id="944" name="Rectangle 943">
              <a:extLst>
                <a:ext uri="{FF2B5EF4-FFF2-40B4-BE49-F238E27FC236}">
                  <a16:creationId xmlns:a16="http://schemas.microsoft.com/office/drawing/2014/main" id="{096DB96C-AFB3-F9DA-CCF0-524AB1D2A0B7}"/>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945" name="Rectangle 944">
              <a:extLst>
                <a:ext uri="{FF2B5EF4-FFF2-40B4-BE49-F238E27FC236}">
                  <a16:creationId xmlns:a16="http://schemas.microsoft.com/office/drawing/2014/main" id="{E11FA3DD-D630-94CD-B95D-45D23915413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6" name="Rectangle 945">
              <a:extLst>
                <a:ext uri="{FF2B5EF4-FFF2-40B4-BE49-F238E27FC236}">
                  <a16:creationId xmlns:a16="http://schemas.microsoft.com/office/drawing/2014/main" id="{D8705D08-4CF1-5840-5F80-116A91DC2E1F}"/>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CA99D2F6-F1D9-AB33-2192-DCB815736EE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87</a:t>
            </a:r>
          </a:p>
        </p:txBody>
      </p:sp>
      <p:grpSp>
        <p:nvGrpSpPr>
          <p:cNvPr id="3" name="Group 2">
            <a:extLst>
              <a:ext uri="{FF2B5EF4-FFF2-40B4-BE49-F238E27FC236}">
                <a16:creationId xmlns:a16="http://schemas.microsoft.com/office/drawing/2014/main" id="{7C9FDDA3-6367-3E24-1FA9-DBD46ED2E828}"/>
              </a:ext>
            </a:extLst>
          </p:cNvPr>
          <p:cNvGrpSpPr/>
          <p:nvPr/>
        </p:nvGrpSpPr>
        <p:grpSpPr>
          <a:xfrm>
            <a:off x="4572000" y="1736730"/>
            <a:ext cx="4197784" cy="2637149"/>
            <a:chOff x="4571999" y="1830337"/>
            <a:chExt cx="3756075" cy="1550000"/>
          </a:xfrm>
        </p:grpSpPr>
        <p:sp>
          <p:nvSpPr>
            <p:cNvPr id="5" name="Rectangle: Rounded Corners 4">
              <a:extLst>
                <a:ext uri="{FF2B5EF4-FFF2-40B4-BE49-F238E27FC236}">
                  <a16:creationId xmlns:a16="http://schemas.microsoft.com/office/drawing/2014/main" id="{C96DDA63-6807-4343-57EE-BE2AF9A4A199}"/>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6" name="Rectangle 5">
              <a:extLst>
                <a:ext uri="{FF2B5EF4-FFF2-40B4-BE49-F238E27FC236}">
                  <a16:creationId xmlns:a16="http://schemas.microsoft.com/office/drawing/2014/main" id="{0CEFF42A-6B32-4B8C-C10A-1431A2A06EF2}"/>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397831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3456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34673" y="576487"/>
            <a:ext cx="600921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096237" y="191828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586999" y="2394227"/>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445826" y="2394227"/>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586999" y="349943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34673" y="3250445"/>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44953" y="276161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35495" y="348914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35715" y="3250445"/>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36456" y="2956440"/>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55877" y="2802551"/>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47069" y="2783293"/>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466490" y="2629404"/>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198152" y="276878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6" name="Oval 5">
            <a:extLst>
              <a:ext uri="{FF2B5EF4-FFF2-40B4-BE49-F238E27FC236}">
                <a16:creationId xmlns:a16="http://schemas.microsoft.com/office/drawing/2014/main" id="{657305F1-A859-80C0-905E-9FBEDD7166F7}"/>
              </a:ext>
            </a:extLst>
          </p:cNvPr>
          <p:cNvSpPr/>
          <p:nvPr/>
        </p:nvSpPr>
        <p:spPr>
          <a:xfrm>
            <a:off x="2016412" y="1827596"/>
            <a:ext cx="734612" cy="7441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TextBox 4">
            <a:extLst>
              <a:ext uri="{FF2B5EF4-FFF2-40B4-BE49-F238E27FC236}">
                <a16:creationId xmlns:a16="http://schemas.microsoft.com/office/drawing/2014/main" id="{6C8F3C7F-7255-53CD-A880-70CC8B953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88</a:t>
            </a:r>
          </a:p>
        </p:txBody>
      </p:sp>
      <p:grpSp>
        <p:nvGrpSpPr>
          <p:cNvPr id="3" name="Group 2">
            <a:extLst>
              <a:ext uri="{FF2B5EF4-FFF2-40B4-BE49-F238E27FC236}">
                <a16:creationId xmlns:a16="http://schemas.microsoft.com/office/drawing/2014/main" id="{44CCAA5E-4142-A536-15EB-66A22416A1BE}"/>
              </a:ext>
            </a:extLst>
          </p:cNvPr>
          <p:cNvGrpSpPr/>
          <p:nvPr/>
        </p:nvGrpSpPr>
        <p:grpSpPr>
          <a:xfrm>
            <a:off x="4572000" y="1736730"/>
            <a:ext cx="4197784" cy="2637149"/>
            <a:chOff x="4571999" y="1830337"/>
            <a:chExt cx="3756075" cy="1550000"/>
          </a:xfrm>
        </p:grpSpPr>
        <p:sp>
          <p:nvSpPr>
            <p:cNvPr id="9" name="Rectangle: Rounded Corners 8">
              <a:extLst>
                <a:ext uri="{FF2B5EF4-FFF2-40B4-BE49-F238E27FC236}">
                  <a16:creationId xmlns:a16="http://schemas.microsoft.com/office/drawing/2014/main" id="{E3B5B542-0B07-11A6-2ED3-6DA6B797956E}"/>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0" name="Rectangle 9">
              <a:extLst>
                <a:ext uri="{FF2B5EF4-FFF2-40B4-BE49-F238E27FC236}">
                  <a16:creationId xmlns:a16="http://schemas.microsoft.com/office/drawing/2014/main" id="{5C185C8A-F18A-CC52-9CA3-AFE84C4A83A7}"/>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237482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06962" y="576487"/>
            <a:ext cx="6036927"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266743"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757505"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616332" y="2287482"/>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757505"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3005179"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215459" y="265487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706001"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706221"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806962"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526383"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917575"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636996" y="2522659"/>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368658" y="266204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6" name="TextBox 5">
            <a:extLst>
              <a:ext uri="{FF2B5EF4-FFF2-40B4-BE49-F238E27FC236}">
                <a16:creationId xmlns:a16="http://schemas.microsoft.com/office/drawing/2014/main" id="{0612440D-BD5B-DA9A-F5BC-2C502EA55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89</a:t>
            </a:r>
          </a:p>
        </p:txBody>
      </p:sp>
      <p:grpSp>
        <p:nvGrpSpPr>
          <p:cNvPr id="3" name="Group 2">
            <a:extLst>
              <a:ext uri="{FF2B5EF4-FFF2-40B4-BE49-F238E27FC236}">
                <a16:creationId xmlns:a16="http://schemas.microsoft.com/office/drawing/2014/main" id="{EC8EBF88-46AC-78F0-1A8F-089E2E16E13A}"/>
              </a:ext>
            </a:extLst>
          </p:cNvPr>
          <p:cNvGrpSpPr/>
          <p:nvPr/>
        </p:nvGrpSpPr>
        <p:grpSpPr>
          <a:xfrm>
            <a:off x="4572000" y="1736730"/>
            <a:ext cx="4197784" cy="2637149"/>
            <a:chOff x="4571999" y="1830337"/>
            <a:chExt cx="3756075" cy="1550000"/>
          </a:xfrm>
        </p:grpSpPr>
        <p:sp>
          <p:nvSpPr>
            <p:cNvPr id="11" name="Rectangle: Rounded Corners 10">
              <a:extLst>
                <a:ext uri="{FF2B5EF4-FFF2-40B4-BE49-F238E27FC236}">
                  <a16:creationId xmlns:a16="http://schemas.microsoft.com/office/drawing/2014/main" id="{F3055B6E-336F-E480-9692-FD98FFC44E25}"/>
                </a:ext>
              </a:extLst>
            </p:cNvPr>
            <p:cNvSpPr/>
            <p:nvPr/>
          </p:nvSpPr>
          <p:spPr>
            <a:xfrm>
              <a:off x="4571999" y="2000898"/>
              <a:ext cx="3756075" cy="1379439"/>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và giải quyết “Double Black” ở node parent hoặc đánh dấu “Black” ở parent.  </a:t>
              </a:r>
            </a:p>
          </p:txBody>
        </p:sp>
        <p:sp>
          <p:nvSpPr>
            <p:cNvPr id="12" name="Rectangle 11">
              <a:extLst>
                <a:ext uri="{FF2B5EF4-FFF2-40B4-BE49-F238E27FC236}">
                  <a16:creationId xmlns:a16="http://schemas.microsoft.com/office/drawing/2014/main" id="{91C613AF-069E-EDE0-C507-16075BC86BD0}"/>
                </a:ext>
              </a:extLst>
            </p:cNvPr>
            <p:cNvSpPr/>
            <p:nvPr/>
          </p:nvSpPr>
          <p:spPr>
            <a:xfrm>
              <a:off x="5757203" y="1830337"/>
              <a:ext cx="1385667" cy="21306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254338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868" name="Google Shape;868;p37"/>
          <p:cNvSpPr txBox="1">
            <a:spLocks noGrp="1"/>
          </p:cNvSpPr>
          <p:nvPr>
            <p:ph type="subTitle" idx="1"/>
          </p:nvPr>
        </p:nvSpPr>
        <p:spPr>
          <a:xfrm>
            <a:off x="320041" y="1737360"/>
            <a:ext cx="4808220" cy="234049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Nếu cần truy xuất tức thời dữ liệu, cây sẽ không hiệu quả bằng Hash Table hoặc Array.</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Cây bị mất cân bằng, trường hợp xấu nhất cây có độ cao O(n) </a:t>
            </a:r>
          </a:p>
          <a:p>
            <a:pPr marL="0" lvl="0" indent="0" algn="l" rtl="0">
              <a:lnSpc>
                <a:spcPct val="150000"/>
              </a:lnSpc>
              <a:spcBef>
                <a:spcPts val="0"/>
              </a:spcBef>
              <a:spcAft>
                <a:spcPts val="0"/>
              </a:spcAft>
            </a:pPr>
            <a:r>
              <a:rPr lang="vi-VN" sz="1600">
                <a:latin typeface="Nunito" pitchFamily="2" charset="-93"/>
                <a:sym typeface="Wingdings" panose="05000000000000000000" pitchFamily="2" charset="2"/>
              </a:rPr>
              <a:t> Các thao tác thêm, xóa có độ phức tạp là O(n)</a:t>
            </a:r>
            <a:endParaRPr lang="vi-VN" sz="1600">
              <a:latin typeface="Nunito" pitchFamily="2" charset="-93"/>
            </a:endParaRPr>
          </a:p>
          <a:p>
            <a:pPr marL="285750" lvl="0" indent="-285750" algn="l" rtl="0">
              <a:spcBef>
                <a:spcPts val="0"/>
              </a:spcBef>
              <a:spcAft>
                <a:spcPts val="0"/>
              </a:spcAft>
              <a:buFont typeface="Arial" panose="020B0604020202020204" pitchFamily="34" charset="0"/>
              <a:buChar char="•"/>
            </a:pPr>
            <a:endParaRPr lang="vi-VN">
              <a:latin typeface="Nunito" pitchFamily="2" charset="-93"/>
            </a:endParaRP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499111" y="1250383"/>
            <a:ext cx="4450079" cy="392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NHƯỢC ĐIỂM !!!</a:t>
            </a:r>
          </a:p>
        </p:txBody>
      </p:sp>
      <p:pic>
        <p:nvPicPr>
          <p:cNvPr id="4" name="Picture 3" descr="A diagram of a network&#10;&#10;Description automatically generated">
            <a:extLst>
              <a:ext uri="{FF2B5EF4-FFF2-40B4-BE49-F238E27FC236}">
                <a16:creationId xmlns:a16="http://schemas.microsoft.com/office/drawing/2014/main" id="{438CB319-005E-A559-9867-A98447FD2A16}"/>
              </a:ext>
            </a:extLst>
          </p:cNvPr>
          <p:cNvPicPr>
            <a:picLocks noChangeAspect="1"/>
          </p:cNvPicPr>
          <p:nvPr/>
        </p:nvPicPr>
        <p:blipFill>
          <a:blip r:embed="rId3"/>
          <a:stretch>
            <a:fillRect/>
          </a:stretch>
        </p:blipFill>
        <p:spPr>
          <a:xfrm>
            <a:off x="5271655" y="1393269"/>
            <a:ext cx="3552304" cy="266422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63729F9D-E320-9633-3F09-6559E40AA5B3}"/>
              </a:ext>
            </a:extLst>
          </p:cNvPr>
          <p:cNvSpPr/>
          <p:nvPr/>
        </p:nvSpPr>
        <p:spPr>
          <a:xfrm>
            <a:off x="320040" y="3964380"/>
            <a:ext cx="4951614" cy="523220"/>
          </a:xfrm>
          <a:prstGeom prst="rect">
            <a:avLst/>
          </a:prstGeom>
          <a:noFill/>
        </p:spPr>
        <p:txBody>
          <a:bodyPr wrap="square" lIns="91440" tIns="45720" rIns="91440" bIns="45720">
            <a:spAutoFit/>
          </a:bodyPr>
          <a:lstStyle/>
          <a:p>
            <a:pPr algn="ctr"/>
            <a:r>
              <a:rPr lang="en-US" sz="2800" b="0" cap="none" spc="0">
                <a:ln w="0"/>
                <a:solidFill>
                  <a:schemeClr val="accent1"/>
                </a:solidFill>
                <a:effectLst>
                  <a:outerShdw blurRad="38100" dist="25400" dir="5400000" algn="ctr" rotWithShape="0">
                    <a:srgbClr val="6E747A">
                      <a:alpha val="43000"/>
                    </a:srgbClr>
                  </a:outerShdw>
                </a:effectLst>
                <a:latin typeface="Nunito" pitchFamily="2" charset="-93"/>
              </a:rPr>
              <a:t>Tiến hành cân bằng cây !!!</a:t>
            </a:r>
          </a:p>
        </p:txBody>
      </p:sp>
      <p:sp>
        <p:nvSpPr>
          <p:cNvPr id="3" name="TextBox 2">
            <a:extLst>
              <a:ext uri="{FF2B5EF4-FFF2-40B4-BE49-F238E27FC236}">
                <a16:creationId xmlns:a16="http://schemas.microsoft.com/office/drawing/2014/main" id="{1B71D278-9899-14DB-1B6C-0A316BD4917D}"/>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9</a:t>
            </a:r>
          </a:p>
        </p:txBody>
      </p:sp>
      <p:sp>
        <p:nvSpPr>
          <p:cNvPr id="8" name="TextBox 7">
            <a:extLst>
              <a:ext uri="{FF2B5EF4-FFF2-40B4-BE49-F238E27FC236}">
                <a16:creationId xmlns:a16="http://schemas.microsoft.com/office/drawing/2014/main" id="{859149FD-2691-A378-1994-6B3BD074D715}"/>
              </a:ext>
            </a:extLst>
          </p:cNvPr>
          <p:cNvSpPr txBox="1"/>
          <p:nvPr/>
        </p:nvSpPr>
        <p:spPr>
          <a:xfrm>
            <a:off x="5271654" y="4182750"/>
            <a:ext cx="3552304" cy="461665"/>
          </a:xfrm>
          <a:prstGeom prst="rect">
            <a:avLst/>
          </a:prstGeom>
          <a:noFill/>
        </p:spPr>
        <p:txBody>
          <a:bodyPr wrap="square">
            <a:spAutoFit/>
          </a:bodyPr>
          <a:lstStyle/>
          <a:p>
            <a:r>
              <a:rPr lang="vi-VN" sz="1200">
                <a:latin typeface="Nunito" pitchFamily="2" charset="-93"/>
              </a:rPr>
              <a:t>Các trường hợp suy biến Cây Nhị phân Tìm kiếm</a:t>
            </a:r>
          </a:p>
          <a:p>
            <a:r>
              <a:rPr lang="vi-VN" sz="1200">
                <a:latin typeface="Nunito" pitchFamily="2" charset="-93"/>
              </a:rPr>
              <a:t>Nguồn: https://slideplayer.com/slide/14752723/</a:t>
            </a:r>
          </a:p>
        </p:txBody>
      </p:sp>
    </p:spTree>
    <p:extLst>
      <p:ext uri="{BB962C8B-B14F-4D97-AF65-F5344CB8AC3E}">
        <p14:creationId xmlns:p14="http://schemas.microsoft.com/office/powerpoint/2010/main" val="2566080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2" y="568530"/>
            <a:ext cx="2562912"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63023" y="576487"/>
            <a:ext cx="598086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sp>
        <p:nvSpPr>
          <p:cNvPr id="24" name="Rectangle: Rounded Corners 23">
            <a:extLst>
              <a:ext uri="{FF2B5EF4-FFF2-40B4-BE49-F238E27FC236}">
                <a16:creationId xmlns:a16="http://schemas.microsoft.com/office/drawing/2014/main" id="{C443ABB9-29BD-B53E-68FB-C8E174D9884B}"/>
              </a:ext>
            </a:extLst>
          </p:cNvPr>
          <p:cNvSpPr/>
          <p:nvPr/>
        </p:nvSpPr>
        <p:spPr>
          <a:xfrm>
            <a:off x="4776881" y="1488584"/>
            <a:ext cx="4019151" cy="2871331"/>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Thực hiện Rotation để đưa node s lên trên.</a:t>
            </a:r>
          </a:p>
          <a:p>
            <a:pPr marL="285750" lvl="1" indent="-285750">
              <a:buFont typeface="Arial" panose="020B0604020202020204" pitchFamily="34" charset="0"/>
              <a:buChar char="•"/>
            </a:pPr>
            <a:r>
              <a:rPr lang="vi-VN">
                <a:solidFill>
                  <a:srgbClr val="000000"/>
                </a:solidFill>
                <a:latin typeface="Nunito" pitchFamily="2" charset="-93"/>
              </a:rPr>
              <a:t>Left Rotation khi s là con bên trái của node parent của s</a:t>
            </a:r>
          </a:p>
          <a:p>
            <a:pPr marL="285750" lvl="1" indent="-285750">
              <a:buFont typeface="Arial" panose="020B0604020202020204" pitchFamily="34" charset="0"/>
              <a:buChar char="•"/>
            </a:pPr>
            <a:r>
              <a:rPr lang="vi-VN">
                <a:solidFill>
                  <a:srgbClr val="000000"/>
                </a:solidFill>
                <a:latin typeface="Nunito" pitchFamily="2" charset="-93"/>
              </a:rPr>
              <a:t>Right Rotation khi s là con bên phải của node parent của s.</a:t>
            </a:r>
          </a:p>
          <a:p>
            <a:pPr marL="342900" indent="-342900">
              <a:buAutoNum type="arabicPeriod"/>
            </a:pPr>
            <a:r>
              <a:rPr lang="vi-VN">
                <a:solidFill>
                  <a:srgbClr val="000000"/>
                </a:solidFill>
                <a:latin typeface="Nunito" pitchFamily="2" charset="-93"/>
              </a:rPr>
              <a:t>Recolor node s và node parent của s. Node s về vị trí mới luôn có màu đen.</a:t>
            </a:r>
          </a:p>
          <a:p>
            <a:pPr marL="342900" indent="-342900">
              <a:buAutoNum type="arabicPeriod"/>
            </a:pPr>
            <a:r>
              <a:rPr lang="vi-VN">
                <a:solidFill>
                  <a:srgbClr val="000000"/>
                </a:solidFill>
                <a:latin typeface="Nunito" pitchFamily="2" charset="-93"/>
              </a:rPr>
              <a:t>Sau đó, tùy thuộc vị trí của node “Double Black” và Silbing của node này để thay đổi “Double Black” node.</a:t>
            </a:r>
          </a:p>
        </p:txBody>
      </p:sp>
      <p:sp>
        <p:nvSpPr>
          <p:cNvPr id="25" name="Rectangle 24">
            <a:extLst>
              <a:ext uri="{FF2B5EF4-FFF2-40B4-BE49-F238E27FC236}">
                <a16:creationId xmlns:a16="http://schemas.microsoft.com/office/drawing/2014/main" id="{050CDA67-5AEA-30FE-4AAF-F9715ADCD8F1}"/>
              </a:ext>
            </a:extLst>
          </p:cNvPr>
          <p:cNvSpPr/>
          <p:nvPr/>
        </p:nvSpPr>
        <p:spPr>
          <a:xfrm>
            <a:off x="6051690" y="1212647"/>
            <a:ext cx="1482719" cy="3789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sp>
        <p:nvSpPr>
          <p:cNvPr id="23" name="TextBox 22">
            <a:extLst>
              <a:ext uri="{FF2B5EF4-FFF2-40B4-BE49-F238E27FC236}">
                <a16:creationId xmlns:a16="http://schemas.microsoft.com/office/drawing/2014/main" id="{9F590C21-C467-5980-0B08-E5455438DEF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90</a:t>
            </a:r>
          </a:p>
        </p:txBody>
      </p:sp>
    </p:spTree>
    <p:extLst>
      <p:ext uri="{BB962C8B-B14F-4D97-AF65-F5344CB8AC3E}">
        <p14:creationId xmlns:p14="http://schemas.microsoft.com/office/powerpoint/2010/main" val="29257325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3912311" y="166364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4537396" y="2722190"/>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4403073" y="2139595"/>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3384750" y="2139595"/>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4249914" y="302385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3861155" y="388656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4581430" y="388656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4108829" y="351268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4740676" y="351268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4995879" y="22333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3104171" y="2576167"/>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5486641" y="2722190"/>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679605" y="297186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5387580" y="3887366"/>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6027105" y="390476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634895" y="3460698"/>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6170367" y="3460698"/>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2"/>
            <a:endCxn id="972" idx="0"/>
          </p:cNvCxnSpPr>
          <p:nvPr/>
        </p:nvCxnSpPr>
        <p:spPr>
          <a:xfrm>
            <a:off x="2987066" y="1924152"/>
            <a:ext cx="416386" cy="563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2325601" y="1616375"/>
            <a:ext cx="1322930" cy="307777"/>
          </a:xfrm>
          <a:prstGeom prst="rect">
            <a:avLst/>
          </a:prstGeom>
          <a:noFill/>
        </p:spPr>
        <p:txBody>
          <a:bodyPr wrap="square" rtlCol="0">
            <a:spAutoFit/>
          </a:bodyPr>
          <a:lstStyle/>
          <a:p>
            <a:r>
              <a:rPr lang="vi-VN"/>
              <a:t>Double Black</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5570842" y="2239937"/>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5817821" y="1932160"/>
            <a:ext cx="280579" cy="307777"/>
          </a:xfrm>
          <a:prstGeom prst="rect">
            <a:avLst/>
          </a:prstGeom>
          <a:noFill/>
        </p:spPr>
        <p:txBody>
          <a:bodyPr wrap="square" rtlCol="0">
            <a:spAutoFit/>
          </a:bodyPr>
          <a:lstStyle/>
          <a:p>
            <a:r>
              <a:rPr lang="vi-VN"/>
              <a:t>s</a:t>
            </a:r>
          </a:p>
        </p:txBody>
      </p:sp>
      <p:sp>
        <p:nvSpPr>
          <p:cNvPr id="971" name="Rectangle 970">
            <a:extLst>
              <a:ext uri="{FF2B5EF4-FFF2-40B4-BE49-F238E27FC236}">
                <a16:creationId xmlns:a16="http://schemas.microsoft.com/office/drawing/2014/main" id="{3F73C3F2-D34F-92D3-B8A3-318D9407858B}"/>
              </a:ext>
            </a:extLst>
          </p:cNvPr>
          <p:cNvSpPr/>
          <p:nvPr/>
        </p:nvSpPr>
        <p:spPr>
          <a:xfrm>
            <a:off x="3156877" y="2547846"/>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2" name="Rectangle 971">
            <a:extLst>
              <a:ext uri="{FF2B5EF4-FFF2-40B4-BE49-F238E27FC236}">
                <a16:creationId xmlns:a16="http://schemas.microsoft.com/office/drawing/2014/main" id="{31001E4B-B530-4FF8-2A10-7015CFF97335}"/>
              </a:ext>
            </a:extLst>
          </p:cNvPr>
          <p:cNvSpPr/>
          <p:nvPr/>
        </p:nvSpPr>
        <p:spPr>
          <a:xfrm>
            <a:off x="3109927" y="2488115"/>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C8991AB9-9D23-9717-24EC-091518C47D8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91</a:t>
            </a:r>
          </a:p>
        </p:txBody>
      </p:sp>
    </p:spTree>
    <p:extLst>
      <p:ext uri="{BB962C8B-B14F-4D97-AF65-F5344CB8AC3E}">
        <p14:creationId xmlns:p14="http://schemas.microsoft.com/office/powerpoint/2010/main" val="127300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510967"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811078" y="576487"/>
            <a:ext cx="6032811"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05679"/>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781626"/>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1990258"/>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940" idx="0"/>
            <a:endCxn id="29" idx="3"/>
          </p:cNvCxnSpPr>
          <p:nvPr/>
        </p:nvCxnSpPr>
        <p:spPr>
          <a:xfrm flipV="1">
            <a:off x="2864045" y="2781626"/>
            <a:ext cx="572743" cy="44828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07379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365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365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56262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56262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0142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1990258"/>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34282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21177"/>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38577"/>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31656"/>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31656"/>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47" name="Straight Arrow Connector 946">
            <a:extLst>
              <a:ext uri="{FF2B5EF4-FFF2-40B4-BE49-F238E27FC236}">
                <a16:creationId xmlns:a16="http://schemas.microsoft.com/office/drawing/2014/main" id="{4F54D529-D83F-8615-C03C-9516FC093D19}"/>
              </a:ext>
            </a:extLst>
          </p:cNvPr>
          <p:cNvCxnSpPr>
            <a:cxnSpLocks/>
            <a:stCxn id="951" idx="3"/>
            <a:endCxn id="969" idx="0"/>
          </p:cNvCxnSpPr>
          <p:nvPr/>
        </p:nvCxnSpPr>
        <p:spPr>
          <a:xfrm flipH="1">
            <a:off x="2882747" y="2103518"/>
            <a:ext cx="62738" cy="10383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1" name="TextBox 950">
            <a:extLst>
              <a:ext uri="{FF2B5EF4-FFF2-40B4-BE49-F238E27FC236}">
                <a16:creationId xmlns:a16="http://schemas.microsoft.com/office/drawing/2014/main" id="{1307D0AD-6879-D207-EBF4-22D5D0D84923}"/>
              </a:ext>
            </a:extLst>
          </p:cNvPr>
          <p:cNvSpPr txBox="1"/>
          <p:nvPr/>
        </p:nvSpPr>
        <p:spPr>
          <a:xfrm>
            <a:off x="1668809" y="1949629"/>
            <a:ext cx="1276676" cy="307777"/>
          </a:xfrm>
          <a:prstGeom prst="rect">
            <a:avLst/>
          </a:prstGeom>
          <a:noFill/>
        </p:spPr>
        <p:txBody>
          <a:bodyPr wrap="square" rtlCol="0">
            <a:spAutoFit/>
          </a:bodyPr>
          <a:lstStyle/>
          <a:p>
            <a:r>
              <a:rPr lang="vi-VN"/>
              <a:t>Double Black</a:t>
            </a:r>
          </a:p>
        </p:txBody>
      </p: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787778"/>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872336"/>
            <a:ext cx="280579" cy="307777"/>
          </a:xfrm>
          <a:prstGeom prst="rect">
            <a:avLst/>
          </a:prstGeom>
          <a:noFill/>
        </p:spPr>
        <p:txBody>
          <a:bodyPr wrap="square" rtlCol="0">
            <a:spAutoFit/>
          </a:bodyPr>
          <a:lstStyle/>
          <a:p>
            <a:r>
              <a:rPr lang="vi-VN"/>
              <a:t>s</a:t>
            </a:r>
          </a:p>
        </p:txBody>
      </p:sp>
      <p:grpSp>
        <p:nvGrpSpPr>
          <p:cNvPr id="973" name="Group 972">
            <a:extLst>
              <a:ext uri="{FF2B5EF4-FFF2-40B4-BE49-F238E27FC236}">
                <a16:creationId xmlns:a16="http://schemas.microsoft.com/office/drawing/2014/main" id="{7ED19E87-96FA-25E7-9F17-0BFE3EC29A85}"/>
              </a:ext>
            </a:extLst>
          </p:cNvPr>
          <p:cNvGrpSpPr/>
          <p:nvPr/>
        </p:nvGrpSpPr>
        <p:grpSpPr>
          <a:xfrm>
            <a:off x="2583466" y="3141854"/>
            <a:ext cx="592805" cy="436572"/>
            <a:chOff x="5429771" y="2359007"/>
            <a:chExt cx="592805" cy="436572"/>
          </a:xfrm>
        </p:grpSpPr>
        <p:sp>
          <p:nvSpPr>
            <p:cNvPr id="940" name="Rectangle 939">
              <a:extLst>
                <a:ext uri="{FF2B5EF4-FFF2-40B4-BE49-F238E27FC236}">
                  <a16:creationId xmlns:a16="http://schemas.microsoft.com/office/drawing/2014/main" id="{B9BE43A6-F914-402D-7A5E-CE7FA09BF0A3}"/>
                </a:ext>
              </a:extLst>
            </p:cNvPr>
            <p:cNvSpPr/>
            <p:nvPr/>
          </p:nvSpPr>
          <p:spPr>
            <a:xfrm>
              <a:off x="5429771" y="244705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grpSp>
          <p:nvGrpSpPr>
            <p:cNvPr id="970" name="Group 969">
              <a:extLst>
                <a:ext uri="{FF2B5EF4-FFF2-40B4-BE49-F238E27FC236}">
                  <a16:creationId xmlns:a16="http://schemas.microsoft.com/office/drawing/2014/main" id="{0A187F1F-C2C0-3BEA-69B2-9ACCEC2E4FDD}"/>
                </a:ext>
              </a:extLst>
            </p:cNvPr>
            <p:cNvGrpSpPr/>
            <p:nvPr/>
          </p:nvGrpSpPr>
          <p:grpSpPr>
            <a:xfrm>
              <a:off x="5435527" y="2359007"/>
              <a:ext cx="587049" cy="436572"/>
              <a:chOff x="5435527" y="2359007"/>
              <a:chExt cx="587049" cy="436572"/>
            </a:xfrm>
          </p:grpSpPr>
          <p:sp>
            <p:nvSpPr>
              <p:cNvPr id="962" name="Rectangle 961">
                <a:extLst>
                  <a:ext uri="{FF2B5EF4-FFF2-40B4-BE49-F238E27FC236}">
                    <a16:creationId xmlns:a16="http://schemas.microsoft.com/office/drawing/2014/main" id="{E8073C52-E4DE-507D-2648-1D966BB1C448}"/>
                  </a:ext>
                </a:extLst>
              </p:cNvPr>
              <p:cNvSpPr/>
              <p:nvPr/>
            </p:nvSpPr>
            <p:spPr>
              <a:xfrm>
                <a:off x="5482477" y="241873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9" name="Rectangle 968">
                <a:extLst>
                  <a:ext uri="{FF2B5EF4-FFF2-40B4-BE49-F238E27FC236}">
                    <a16:creationId xmlns:a16="http://schemas.microsoft.com/office/drawing/2014/main" id="{DCF75213-6AF0-85D2-37E2-D84C57FE730C}"/>
                  </a:ext>
                </a:extLst>
              </p:cNvPr>
              <p:cNvSpPr/>
              <p:nvPr/>
            </p:nvSpPr>
            <p:spPr>
              <a:xfrm>
                <a:off x="5435527" y="235900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grpSp>
      <p:sp>
        <p:nvSpPr>
          <p:cNvPr id="4" name="TextBox 3">
            <a:extLst>
              <a:ext uri="{FF2B5EF4-FFF2-40B4-BE49-F238E27FC236}">
                <a16:creationId xmlns:a16="http://schemas.microsoft.com/office/drawing/2014/main" id="{732CB824-BF91-E43C-2299-E7740AF0BDA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92</a:t>
            </a:r>
          </a:p>
        </p:txBody>
      </p:sp>
      <p:sp>
        <p:nvSpPr>
          <p:cNvPr id="5" name="Rectangle: Rounded Corners 4">
            <a:extLst>
              <a:ext uri="{FF2B5EF4-FFF2-40B4-BE49-F238E27FC236}">
                <a16:creationId xmlns:a16="http://schemas.microsoft.com/office/drawing/2014/main" id="{29B51030-CFAD-94BD-C826-84C8C7396998}"/>
              </a:ext>
            </a:extLst>
          </p:cNvPr>
          <p:cNvSpPr/>
          <p:nvPr/>
        </p:nvSpPr>
        <p:spPr>
          <a:xfrm>
            <a:off x="406193" y="4363725"/>
            <a:ext cx="6055568"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2 – 2.3. Nếu node s màu đen và 2 con của node s màu đen</a:t>
            </a:r>
          </a:p>
        </p:txBody>
      </p:sp>
      <p:sp>
        <p:nvSpPr>
          <p:cNvPr id="6" name="TextBox 5">
            <a:extLst>
              <a:ext uri="{FF2B5EF4-FFF2-40B4-BE49-F238E27FC236}">
                <a16:creationId xmlns:a16="http://schemas.microsoft.com/office/drawing/2014/main" id="{197B7F0F-F4B3-9EC7-2FF4-F00D2799D8BE}"/>
              </a:ext>
            </a:extLst>
          </p:cNvPr>
          <p:cNvSpPr txBox="1"/>
          <p:nvPr/>
        </p:nvSpPr>
        <p:spPr>
          <a:xfrm>
            <a:off x="371518" y="3773817"/>
            <a:ext cx="2981069" cy="523220"/>
          </a:xfrm>
          <a:prstGeom prst="rect">
            <a:avLst/>
          </a:prstGeom>
          <a:noFill/>
        </p:spPr>
        <p:txBody>
          <a:bodyPr wrap="square" rtlCol="0">
            <a:spAutoFit/>
          </a:bodyPr>
          <a:lstStyle/>
          <a:p>
            <a:r>
              <a:rPr lang="vi-VN"/>
              <a:t>Đưa về trường hợp để xủ lý Double Black</a:t>
            </a:r>
          </a:p>
        </p:txBody>
      </p:sp>
    </p:spTree>
    <p:extLst>
      <p:ext uri="{BB962C8B-B14F-4D97-AF65-F5344CB8AC3E}">
        <p14:creationId xmlns:p14="http://schemas.microsoft.com/office/powerpoint/2010/main" val="267675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2.1.3.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64867"/>
            <a:ext cx="574963" cy="557607"/>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840814"/>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2049446"/>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5" idx="0"/>
            <a:endCxn id="29" idx="3"/>
          </p:cNvCxnSpPr>
          <p:nvPr/>
        </p:nvCxnSpPr>
        <p:spPr>
          <a:xfrm flipV="1">
            <a:off x="2863885" y="2840814"/>
            <a:ext cx="572903" cy="43955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13297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9569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9569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621808"/>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621808"/>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606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2049446"/>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4020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80365"/>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97765"/>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90844"/>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90844"/>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846966"/>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931524"/>
            <a:ext cx="280579" cy="307777"/>
          </a:xfrm>
          <a:prstGeom prst="rect">
            <a:avLst/>
          </a:prstGeom>
          <a:noFill/>
        </p:spPr>
        <p:txBody>
          <a:bodyPr wrap="square" rtlCol="0">
            <a:spAutoFit/>
          </a:bodyPr>
          <a:lstStyle/>
          <a:p>
            <a:r>
              <a:rPr lang="vi-VN"/>
              <a:t>s</a:t>
            </a:r>
          </a:p>
        </p:txBody>
      </p:sp>
      <p:sp>
        <p:nvSpPr>
          <p:cNvPr id="5" name="Rectangle 4">
            <a:extLst>
              <a:ext uri="{FF2B5EF4-FFF2-40B4-BE49-F238E27FC236}">
                <a16:creationId xmlns:a16="http://schemas.microsoft.com/office/drawing/2014/main" id="{3A4B9E00-EC5E-3F44-9121-4730FDC625A1}"/>
              </a:ext>
            </a:extLst>
          </p:cNvPr>
          <p:cNvSpPr/>
          <p:nvPr/>
        </p:nvSpPr>
        <p:spPr>
          <a:xfrm>
            <a:off x="2616211" y="328036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93</a:t>
            </a:r>
          </a:p>
        </p:txBody>
      </p:sp>
    </p:spTree>
    <p:extLst>
      <p:ext uri="{BB962C8B-B14F-4D97-AF65-F5344CB8AC3E}">
        <p14:creationId xmlns:p14="http://schemas.microsoft.com/office/powerpoint/2010/main" val="423936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Node u là node gốc</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543778" cy="80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Nếu node đang đánh dấu là “Double Black” Node, là node gốc. Chuyển node đó thành “Single Black” Node và kết thúc quá trình xóa.</a:t>
            </a:r>
            <a:endParaRPr lang="vi-VN">
              <a:latin typeface="Nunito" pitchFamily="2" charset="-93"/>
            </a:endParaRP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94</a:t>
            </a:r>
          </a:p>
        </p:txBody>
      </p:sp>
      <p:sp>
        <p:nvSpPr>
          <p:cNvPr id="21" name="Flowchart: Connector 20">
            <a:extLst>
              <a:ext uri="{FF2B5EF4-FFF2-40B4-BE49-F238E27FC236}">
                <a16:creationId xmlns:a16="http://schemas.microsoft.com/office/drawing/2014/main" id="{522B97F6-DE53-F882-EDB6-21A8D31AFA18}"/>
              </a:ext>
            </a:extLst>
          </p:cNvPr>
          <p:cNvSpPr/>
          <p:nvPr/>
        </p:nvSpPr>
        <p:spPr>
          <a:xfrm>
            <a:off x="3985997" y="224910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2" name="Straight Connector 21">
            <a:extLst>
              <a:ext uri="{FF2B5EF4-FFF2-40B4-BE49-F238E27FC236}">
                <a16:creationId xmlns:a16="http://schemas.microsoft.com/office/drawing/2014/main" id="{BF087257-4180-82E7-591D-DB19B1438DE2}"/>
              </a:ext>
            </a:extLst>
          </p:cNvPr>
          <p:cNvCxnSpPr>
            <a:cxnSpLocks/>
            <a:stCxn id="21" idx="5"/>
            <a:endCxn id="26" idx="1"/>
          </p:cNvCxnSpPr>
          <p:nvPr/>
        </p:nvCxnSpPr>
        <p:spPr>
          <a:xfrm>
            <a:off x="4476759" y="2725051"/>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3AEBEB0-570C-6BDF-0FBD-A6B27966EB3F}"/>
              </a:ext>
            </a:extLst>
          </p:cNvPr>
          <p:cNvCxnSpPr>
            <a:cxnSpLocks/>
            <a:stCxn id="947" idx="0"/>
            <a:endCxn id="21" idx="3"/>
          </p:cNvCxnSpPr>
          <p:nvPr/>
        </p:nvCxnSpPr>
        <p:spPr>
          <a:xfrm flipV="1">
            <a:off x="3335586" y="2725051"/>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5CC44932-D7AC-B477-A990-EA5982307FFE}"/>
              </a:ext>
            </a:extLst>
          </p:cNvPr>
          <p:cNvSpPr/>
          <p:nvPr/>
        </p:nvSpPr>
        <p:spPr>
          <a:xfrm>
            <a:off x="4476759" y="383026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5D3324B-23A6-2744-4922-5D548468A01E}"/>
              </a:ext>
            </a:extLst>
          </p:cNvPr>
          <p:cNvCxnSpPr>
            <a:cxnSpLocks/>
            <a:stCxn id="26" idx="3"/>
            <a:endCxn id="24" idx="0"/>
          </p:cNvCxnSpPr>
          <p:nvPr/>
        </p:nvCxnSpPr>
        <p:spPr>
          <a:xfrm flipH="1">
            <a:off x="4724433" y="3581269"/>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26" name="Flowchart: Connector 25">
            <a:extLst>
              <a:ext uri="{FF2B5EF4-FFF2-40B4-BE49-F238E27FC236}">
                <a16:creationId xmlns:a16="http://schemas.microsoft.com/office/drawing/2014/main" id="{C956F281-B502-B790-B9D7-FB8CCF63A624}"/>
              </a:ext>
            </a:extLst>
          </p:cNvPr>
          <p:cNvSpPr/>
          <p:nvPr/>
        </p:nvSpPr>
        <p:spPr>
          <a:xfrm>
            <a:off x="4934713" y="309243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27" name="Rectangle 26">
            <a:extLst>
              <a:ext uri="{FF2B5EF4-FFF2-40B4-BE49-F238E27FC236}">
                <a16:creationId xmlns:a16="http://schemas.microsoft.com/office/drawing/2014/main" id="{73D7354C-0CE1-85B7-4FC9-E4E86F445A38}"/>
              </a:ext>
            </a:extLst>
          </p:cNvPr>
          <p:cNvSpPr/>
          <p:nvPr/>
        </p:nvSpPr>
        <p:spPr>
          <a:xfrm>
            <a:off x="5425255" y="381997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6" name="Straight Connector 935">
            <a:extLst>
              <a:ext uri="{FF2B5EF4-FFF2-40B4-BE49-F238E27FC236}">
                <a16:creationId xmlns:a16="http://schemas.microsoft.com/office/drawing/2014/main" id="{0375908C-8434-98B4-EF90-1AE6C9C8920A}"/>
              </a:ext>
            </a:extLst>
          </p:cNvPr>
          <p:cNvCxnSpPr>
            <a:cxnSpLocks/>
            <a:stCxn id="26" idx="5"/>
            <a:endCxn id="27" idx="0"/>
          </p:cNvCxnSpPr>
          <p:nvPr/>
        </p:nvCxnSpPr>
        <p:spPr>
          <a:xfrm>
            <a:off x="5425475" y="3581269"/>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9" name="Straight Arrow Connector 938">
            <a:extLst>
              <a:ext uri="{FF2B5EF4-FFF2-40B4-BE49-F238E27FC236}">
                <a16:creationId xmlns:a16="http://schemas.microsoft.com/office/drawing/2014/main" id="{A27866A5-6EA0-0D77-4748-1F4A0E585B07}"/>
              </a:ext>
            </a:extLst>
          </p:cNvPr>
          <p:cNvCxnSpPr>
            <a:cxnSpLocks/>
            <a:stCxn id="940" idx="3"/>
          </p:cNvCxnSpPr>
          <p:nvPr/>
        </p:nvCxnSpPr>
        <p:spPr>
          <a:xfrm>
            <a:off x="3589387" y="2167585"/>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0" name="TextBox 939">
            <a:extLst>
              <a:ext uri="{FF2B5EF4-FFF2-40B4-BE49-F238E27FC236}">
                <a16:creationId xmlns:a16="http://schemas.microsoft.com/office/drawing/2014/main" id="{8D6C2419-8A4A-B544-2ACF-7FB365144BDD}"/>
              </a:ext>
            </a:extLst>
          </p:cNvPr>
          <p:cNvSpPr txBox="1"/>
          <p:nvPr/>
        </p:nvSpPr>
        <p:spPr>
          <a:xfrm>
            <a:off x="3308808" y="2013696"/>
            <a:ext cx="280579" cy="307777"/>
          </a:xfrm>
          <a:prstGeom prst="rect">
            <a:avLst/>
          </a:prstGeom>
          <a:noFill/>
        </p:spPr>
        <p:txBody>
          <a:bodyPr wrap="square" rtlCol="0">
            <a:spAutoFit/>
          </a:bodyPr>
          <a:lstStyle/>
          <a:p>
            <a:r>
              <a:rPr lang="vi-VN"/>
              <a:t>u</a:t>
            </a:r>
          </a:p>
        </p:txBody>
      </p:sp>
      <p:sp>
        <p:nvSpPr>
          <p:cNvPr id="947" name="Rectangle 946">
            <a:extLst>
              <a:ext uri="{FF2B5EF4-FFF2-40B4-BE49-F238E27FC236}">
                <a16:creationId xmlns:a16="http://schemas.microsoft.com/office/drawing/2014/main" id="{062CB82D-A5C6-DFC6-DABC-EB03EF436FCA}"/>
              </a:ext>
            </a:extLst>
          </p:cNvPr>
          <p:cNvSpPr/>
          <p:nvPr/>
        </p:nvSpPr>
        <p:spPr>
          <a:xfrm>
            <a:off x="3087912" y="30996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8" name="Oval 947">
            <a:extLst>
              <a:ext uri="{FF2B5EF4-FFF2-40B4-BE49-F238E27FC236}">
                <a16:creationId xmlns:a16="http://schemas.microsoft.com/office/drawing/2014/main" id="{D6A283A4-2908-6A3A-63AD-88592FE9F043}"/>
              </a:ext>
            </a:extLst>
          </p:cNvPr>
          <p:cNvSpPr/>
          <p:nvPr/>
        </p:nvSpPr>
        <p:spPr>
          <a:xfrm>
            <a:off x="3906172" y="2158420"/>
            <a:ext cx="734612" cy="7441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30900541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482403"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2782514" y="576487"/>
            <a:ext cx="6061375"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Node u là node gốc</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543778" cy="8033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Nếu node đang đánh dấu là “Double Black” Node, là node gốc. Chuyển node đó thành “Single Black” Node và kết thúc quá trình xóa.</a:t>
            </a:r>
            <a:endParaRPr lang="vi-VN">
              <a:latin typeface="Nunito" pitchFamily="2" charset="-93"/>
            </a:endParaRP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95</a:t>
            </a:r>
          </a:p>
        </p:txBody>
      </p:sp>
      <p:sp>
        <p:nvSpPr>
          <p:cNvPr id="21" name="Flowchart: Connector 20">
            <a:extLst>
              <a:ext uri="{FF2B5EF4-FFF2-40B4-BE49-F238E27FC236}">
                <a16:creationId xmlns:a16="http://schemas.microsoft.com/office/drawing/2014/main" id="{522B97F6-DE53-F882-EDB6-21A8D31AFA18}"/>
              </a:ext>
            </a:extLst>
          </p:cNvPr>
          <p:cNvSpPr/>
          <p:nvPr/>
        </p:nvSpPr>
        <p:spPr>
          <a:xfrm>
            <a:off x="3985997" y="224910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2" name="Straight Connector 21">
            <a:extLst>
              <a:ext uri="{FF2B5EF4-FFF2-40B4-BE49-F238E27FC236}">
                <a16:creationId xmlns:a16="http://schemas.microsoft.com/office/drawing/2014/main" id="{BF087257-4180-82E7-591D-DB19B1438DE2}"/>
              </a:ext>
            </a:extLst>
          </p:cNvPr>
          <p:cNvCxnSpPr>
            <a:cxnSpLocks/>
            <a:stCxn id="21" idx="5"/>
            <a:endCxn id="26" idx="1"/>
          </p:cNvCxnSpPr>
          <p:nvPr/>
        </p:nvCxnSpPr>
        <p:spPr>
          <a:xfrm>
            <a:off x="4476759" y="2725051"/>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3AEBEB0-570C-6BDF-0FBD-A6B27966EB3F}"/>
              </a:ext>
            </a:extLst>
          </p:cNvPr>
          <p:cNvCxnSpPr>
            <a:cxnSpLocks/>
            <a:stCxn id="947" idx="0"/>
            <a:endCxn id="21" idx="3"/>
          </p:cNvCxnSpPr>
          <p:nvPr/>
        </p:nvCxnSpPr>
        <p:spPr>
          <a:xfrm flipV="1">
            <a:off x="3335586" y="2725051"/>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5CC44932-D7AC-B477-A990-EA5982307FFE}"/>
              </a:ext>
            </a:extLst>
          </p:cNvPr>
          <p:cNvSpPr/>
          <p:nvPr/>
        </p:nvSpPr>
        <p:spPr>
          <a:xfrm>
            <a:off x="4476759" y="383026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5" name="Straight Connector 24">
            <a:extLst>
              <a:ext uri="{FF2B5EF4-FFF2-40B4-BE49-F238E27FC236}">
                <a16:creationId xmlns:a16="http://schemas.microsoft.com/office/drawing/2014/main" id="{55D3324B-23A6-2744-4922-5D548468A01E}"/>
              </a:ext>
            </a:extLst>
          </p:cNvPr>
          <p:cNvCxnSpPr>
            <a:cxnSpLocks/>
            <a:stCxn id="26" idx="3"/>
            <a:endCxn id="24" idx="0"/>
          </p:cNvCxnSpPr>
          <p:nvPr/>
        </p:nvCxnSpPr>
        <p:spPr>
          <a:xfrm flipH="1">
            <a:off x="4724433" y="3581269"/>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26" name="Flowchart: Connector 25">
            <a:extLst>
              <a:ext uri="{FF2B5EF4-FFF2-40B4-BE49-F238E27FC236}">
                <a16:creationId xmlns:a16="http://schemas.microsoft.com/office/drawing/2014/main" id="{C956F281-B502-B790-B9D7-FB8CCF63A624}"/>
              </a:ext>
            </a:extLst>
          </p:cNvPr>
          <p:cNvSpPr/>
          <p:nvPr/>
        </p:nvSpPr>
        <p:spPr>
          <a:xfrm>
            <a:off x="4934713" y="309243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27" name="Rectangle 26">
            <a:extLst>
              <a:ext uri="{FF2B5EF4-FFF2-40B4-BE49-F238E27FC236}">
                <a16:creationId xmlns:a16="http://schemas.microsoft.com/office/drawing/2014/main" id="{73D7354C-0CE1-85B7-4FC9-E4E86F445A38}"/>
              </a:ext>
            </a:extLst>
          </p:cNvPr>
          <p:cNvSpPr/>
          <p:nvPr/>
        </p:nvSpPr>
        <p:spPr>
          <a:xfrm>
            <a:off x="5425255" y="381997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6" name="Straight Connector 935">
            <a:extLst>
              <a:ext uri="{FF2B5EF4-FFF2-40B4-BE49-F238E27FC236}">
                <a16:creationId xmlns:a16="http://schemas.microsoft.com/office/drawing/2014/main" id="{0375908C-8434-98B4-EF90-1AE6C9C8920A}"/>
              </a:ext>
            </a:extLst>
          </p:cNvPr>
          <p:cNvCxnSpPr>
            <a:cxnSpLocks/>
            <a:stCxn id="26" idx="5"/>
            <a:endCxn id="27" idx="0"/>
          </p:cNvCxnSpPr>
          <p:nvPr/>
        </p:nvCxnSpPr>
        <p:spPr>
          <a:xfrm>
            <a:off x="5425475" y="3581269"/>
            <a:ext cx="247096" cy="238701"/>
          </a:xfrm>
          <a:prstGeom prst="line">
            <a:avLst/>
          </a:prstGeom>
        </p:spPr>
        <p:style>
          <a:lnRef idx="2">
            <a:schemeClr val="dk1"/>
          </a:lnRef>
          <a:fillRef idx="0">
            <a:schemeClr val="dk1"/>
          </a:fillRef>
          <a:effectRef idx="1">
            <a:schemeClr val="dk1"/>
          </a:effectRef>
          <a:fontRef idx="minor">
            <a:schemeClr val="tx1"/>
          </a:fontRef>
        </p:style>
      </p:cxnSp>
      <p:sp>
        <p:nvSpPr>
          <p:cNvPr id="947" name="Rectangle 946">
            <a:extLst>
              <a:ext uri="{FF2B5EF4-FFF2-40B4-BE49-F238E27FC236}">
                <a16:creationId xmlns:a16="http://schemas.microsoft.com/office/drawing/2014/main" id="{062CB82D-A5C6-DFC6-DABC-EB03EF436FCA}"/>
              </a:ext>
            </a:extLst>
          </p:cNvPr>
          <p:cNvSpPr/>
          <p:nvPr/>
        </p:nvSpPr>
        <p:spPr>
          <a:xfrm>
            <a:off x="3087912" y="30996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Tree>
    <p:extLst>
      <p:ext uri="{BB962C8B-B14F-4D97-AF65-F5344CB8AC3E}">
        <p14:creationId xmlns:p14="http://schemas.microsoft.com/office/powerpoint/2010/main" val="41632590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0111" y="1572224"/>
            <a:ext cx="8543778" cy="281689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sz="1600">
                <a:latin typeface="Nunito" pitchFamily="2" charset="-93"/>
              </a:rPr>
              <a:t>Delete (Tree T, Node Z): Thực hiện xóa phần tử được chọn. Trong hàm Delete sẽ dùng đến các hàm bên dưới gồm:</a:t>
            </a:r>
          </a:p>
          <a:p>
            <a:pPr marL="182563" lvl="0" indent="266700" algn="l" rtl="0">
              <a:lnSpc>
                <a:spcPct val="150000"/>
              </a:lnSpc>
              <a:spcBef>
                <a:spcPts val="0"/>
              </a:spcBef>
              <a:spcAft>
                <a:spcPts val="0"/>
              </a:spcAft>
              <a:buFont typeface="+mj-lt"/>
              <a:buAutoNum type="arabicPeriod"/>
            </a:pPr>
            <a:r>
              <a:rPr lang="vi-VN" sz="1600">
                <a:latin typeface="Nunito" pitchFamily="2" charset="-93"/>
              </a:rPr>
              <a:t>Transplant (Tree T, Node u, Node v): Di chuyển các cây con bên trong cây, gồm cây con u và v.</a:t>
            </a:r>
          </a:p>
          <a:p>
            <a:pPr marL="182563" lvl="0" indent="266700" algn="l" rtl="0">
              <a:lnSpc>
                <a:spcPct val="150000"/>
              </a:lnSpc>
              <a:spcBef>
                <a:spcPts val="0"/>
              </a:spcBef>
              <a:spcAft>
                <a:spcPts val="0"/>
              </a:spcAft>
              <a:buFont typeface="+mj-lt"/>
              <a:buAutoNum type="arabicPeriod"/>
            </a:pPr>
            <a:r>
              <a:rPr lang="vi-VN" sz="1600">
                <a:latin typeface="Nunito" pitchFamily="2" charset="-93"/>
              </a:rPr>
              <a:t>Delete_FixUp (Tree T, Node X): Giải quyết các vấn đề vi phạm quy tắc sau khi đã thực hiện xóa node.</a:t>
            </a:r>
          </a:p>
          <a:p>
            <a:pPr marL="182563"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323 - 329)</a:t>
            </a:r>
            <a:endParaRPr lang="en-US" sz="1600">
              <a:latin typeface="Nunito" pitchFamily="2" charset="-93"/>
            </a:endParaRPr>
          </a:p>
          <a:p>
            <a:pPr marL="182563" lvl="0" indent="266700" algn="l" rtl="0">
              <a:spcBef>
                <a:spcPts val="0"/>
              </a:spcBef>
              <a:spcAft>
                <a:spcPts val="0"/>
              </a:spcAft>
              <a:buFont typeface="+mj-lt"/>
              <a:buAutoNum type="arabicPeriod"/>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ABEF4119-FE24-EA9B-5BC8-5DED750AC23B}"/>
              </a:ext>
            </a:extLst>
          </p:cNvPr>
          <p:cNvSpPr/>
          <p:nvPr/>
        </p:nvSpPr>
        <p:spPr>
          <a:xfrm>
            <a:off x="300111" y="116794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5" name="TextBox 4">
            <a:extLst>
              <a:ext uri="{FF2B5EF4-FFF2-40B4-BE49-F238E27FC236}">
                <a16:creationId xmlns:a16="http://schemas.microsoft.com/office/drawing/2014/main" id="{0E4D458C-D858-37B1-32BE-04AD635850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96</a:t>
            </a:r>
          </a:p>
        </p:txBody>
      </p:sp>
    </p:spTree>
    <p:extLst>
      <p:ext uri="{BB962C8B-B14F-4D97-AF65-F5344CB8AC3E}">
        <p14:creationId xmlns:p14="http://schemas.microsoft.com/office/powerpoint/2010/main" val="215418152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188720"/>
            <a:ext cx="3430262" cy="274320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a:latin typeface="Nunito" pitchFamily="2" charset="-93"/>
              </a:rPr>
              <a:t>Delete (Tree T, Node Z): Thực hiện xóa phần tử được chọn. Hàm sẽ tìm vị trí node cần xóa và di chuyển các cây con sau khi xóa node này. Tái cân bằng cây khi có vi phạm quy tắc CTDL</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324)</a:t>
            </a:r>
            <a:endParaRPr lang="en-US">
              <a:latin typeface="Nunito" pitchFamily="2" charset="-93"/>
            </a:endParaRPr>
          </a:p>
          <a:p>
            <a:pPr marL="182563" indent="0"/>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4CB27AF5-B952-6E1D-D992-4939B075A0C0}"/>
              </a:ext>
            </a:extLst>
          </p:cNvPr>
          <p:cNvPicPr>
            <a:picLocks noChangeAspect="1"/>
          </p:cNvPicPr>
          <p:nvPr/>
        </p:nvPicPr>
        <p:blipFill rotWithShape="1">
          <a:blip r:embed="rId4"/>
          <a:srcRect l="5493" t="6074" r="5493" b="4667"/>
          <a:stretch/>
        </p:blipFill>
        <p:spPr>
          <a:xfrm>
            <a:off x="3735062" y="0"/>
            <a:ext cx="5429450" cy="5143500"/>
          </a:xfrm>
          <a:prstGeom prst="rect">
            <a:avLst/>
          </a:prstGeom>
        </p:spPr>
      </p:pic>
      <p:sp>
        <p:nvSpPr>
          <p:cNvPr id="3" name="Rectangle 2">
            <a:extLst>
              <a:ext uri="{FF2B5EF4-FFF2-40B4-BE49-F238E27FC236}">
                <a16:creationId xmlns:a16="http://schemas.microsoft.com/office/drawing/2014/main" id="{01D5E636-2066-6128-0F50-C0C314F284F5}"/>
              </a:ext>
            </a:extLst>
          </p:cNvPr>
          <p:cNvSpPr/>
          <p:nvPr/>
        </p:nvSpPr>
        <p:spPr>
          <a:xfrm>
            <a:off x="304800" y="75395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4246293176"/>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09" y="988990"/>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06F567BA-1DE9-8EE7-D68A-4D38EF055BE6}"/>
              </a:ext>
            </a:extLst>
          </p:cNvPr>
          <p:cNvPicPr>
            <a:picLocks noChangeAspect="1"/>
          </p:cNvPicPr>
          <p:nvPr/>
        </p:nvPicPr>
        <p:blipFill rotWithShape="1">
          <a:blip r:embed="rId3"/>
          <a:srcRect l="3333" t="12096" r="4000" b="12256"/>
          <a:stretch/>
        </p:blipFill>
        <p:spPr>
          <a:xfrm>
            <a:off x="1230355" y="1583811"/>
            <a:ext cx="6683286" cy="2848811"/>
          </a:xfrm>
          <a:prstGeom prst="rect">
            <a:avLst/>
          </a:prstGeom>
        </p:spPr>
      </p:pic>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4" name="TextBox 3">
            <a:extLst>
              <a:ext uri="{FF2B5EF4-FFF2-40B4-BE49-F238E27FC236}">
                <a16:creationId xmlns:a16="http://schemas.microsoft.com/office/drawing/2014/main" id="{0EFB4133-CCC5-17D6-7881-5330916A5C20}"/>
              </a:ext>
            </a:extLst>
          </p:cNvPr>
          <p:cNvSpPr txBox="1"/>
          <p:nvPr/>
        </p:nvSpPr>
        <p:spPr>
          <a:xfrm>
            <a:off x="300109" y="4432622"/>
            <a:ext cx="8543778" cy="388568"/>
          </a:xfrm>
          <a:prstGeom prst="rect">
            <a:avLst/>
          </a:prstGeom>
          <a:noFill/>
        </p:spPr>
        <p:txBody>
          <a:bodyPr wrap="square">
            <a:spAutoFit/>
          </a:bodyPr>
          <a:lstStyle/>
          <a:p>
            <a:pPr marL="182563" indent="0">
              <a:lnSpc>
                <a:spcPct val="150000"/>
              </a:lnSpc>
            </a:pPr>
            <a:r>
              <a:rPr lang="vi-VN" sz="1400" b="1">
                <a:latin typeface="Nunito" pitchFamily="2" charset="-93"/>
              </a:rPr>
              <a:t>Nguồn source code</a:t>
            </a:r>
            <a:r>
              <a:rPr lang="vi-VN" sz="1400">
                <a:latin typeface="Nunito" pitchFamily="2" charset="-93"/>
              </a:rPr>
              <a:t>: </a:t>
            </a:r>
            <a:r>
              <a:rPr lang="en-US" sz="1400">
                <a:solidFill>
                  <a:schemeClr val="dk1"/>
                </a:solidFill>
                <a:latin typeface="Nunito" pitchFamily="2" charset="-93"/>
                <a:hlinkClick r:id="rId4"/>
              </a:rPr>
              <a:t>2009 Introduction to Algorithms Third Editon</a:t>
            </a:r>
            <a:r>
              <a:rPr lang="en-US" sz="1400">
                <a:solidFill>
                  <a:schemeClr val="dk1"/>
                </a:solidFill>
                <a:latin typeface="Nunito" pitchFamily="2" charset="-93"/>
              </a:rPr>
              <a:t> (Trang 323)</a:t>
            </a:r>
            <a:endParaRPr lang="en-US" sz="1400">
              <a:latin typeface="Nunito" pitchFamily="2" charset="-93"/>
            </a:endParaRPr>
          </a:p>
        </p:txBody>
      </p:sp>
      <p:sp>
        <p:nvSpPr>
          <p:cNvPr id="7" name="Rectangle 6">
            <a:extLst>
              <a:ext uri="{FF2B5EF4-FFF2-40B4-BE49-F238E27FC236}">
                <a16:creationId xmlns:a16="http://schemas.microsoft.com/office/drawing/2014/main" id="{BE2F420F-6BC9-533E-8C32-6A134500C223}"/>
              </a:ext>
            </a:extLst>
          </p:cNvPr>
          <p:cNvSpPr/>
          <p:nvPr/>
        </p:nvSpPr>
        <p:spPr>
          <a:xfrm>
            <a:off x="300109" y="549269"/>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3" name="TextBox 2">
            <a:extLst>
              <a:ext uri="{FF2B5EF4-FFF2-40B4-BE49-F238E27FC236}">
                <a16:creationId xmlns:a16="http://schemas.microsoft.com/office/drawing/2014/main" id="{BDB8CABD-7A54-5B98-9540-69BE1929AD5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98</a:t>
            </a:r>
          </a:p>
        </p:txBody>
      </p:sp>
    </p:spTree>
    <p:extLst>
      <p:ext uri="{BB962C8B-B14F-4D97-AF65-F5344CB8AC3E}">
        <p14:creationId xmlns:p14="http://schemas.microsoft.com/office/powerpoint/2010/main" val="1751858274"/>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0" y="1501140"/>
            <a:ext cx="3256243" cy="214122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lnSpc>
                <a:spcPct val="150000"/>
              </a:lnSpc>
              <a:spcBef>
                <a:spcPts val="0"/>
              </a:spcBef>
              <a:spcAft>
                <a:spcPts val="0"/>
              </a:spcAft>
            </a:pPr>
            <a:r>
              <a:rPr lang="vi-VN">
                <a:latin typeface="Nunito" pitchFamily="2" charset="-93"/>
              </a:rPr>
              <a:t>Delete_FixUp (Tree T, Node X): Giải quyết các vấn đề vi phạm quy tắc sau khi đã thực hiện xóa node.</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9" name="Picture 8" descr="A screenshot of a computer program&#10;&#10;Description automatically generated">
            <a:extLst>
              <a:ext uri="{FF2B5EF4-FFF2-40B4-BE49-F238E27FC236}">
                <a16:creationId xmlns:a16="http://schemas.microsoft.com/office/drawing/2014/main" id="{D38F1AEA-7054-211F-BFFF-27D53F044B57}"/>
              </a:ext>
            </a:extLst>
          </p:cNvPr>
          <p:cNvPicPr>
            <a:picLocks noChangeAspect="1"/>
          </p:cNvPicPr>
          <p:nvPr/>
        </p:nvPicPr>
        <p:blipFill rotWithShape="1">
          <a:blip r:embed="rId4"/>
          <a:srcRect l="4883" t="5129" r="4630" b="5602"/>
          <a:stretch/>
        </p:blipFill>
        <p:spPr>
          <a:xfrm>
            <a:off x="3256243" y="0"/>
            <a:ext cx="5890385" cy="5143500"/>
          </a:xfrm>
          <a:prstGeom prst="rect">
            <a:avLst/>
          </a:prstGeom>
        </p:spPr>
      </p:pic>
      <p:sp>
        <p:nvSpPr>
          <p:cNvPr id="11" name="Rectangle 10">
            <a:extLst>
              <a:ext uri="{FF2B5EF4-FFF2-40B4-BE49-F238E27FC236}">
                <a16:creationId xmlns:a16="http://schemas.microsoft.com/office/drawing/2014/main" id="{760BE43C-CD6B-E7CC-09EF-ADB1ECD3C2DB}"/>
              </a:ext>
            </a:extLst>
          </p:cNvPr>
          <p:cNvSpPr/>
          <p:nvPr/>
        </p:nvSpPr>
        <p:spPr>
          <a:xfrm>
            <a:off x="0" y="116141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1832948555"/>
      </p:ext>
    </p:extLst>
  </p:cSld>
  <p:clrMapOvr>
    <a:masterClrMapping/>
  </p:clrMapOvr>
  <p:transition spd="slow">
    <p:wipe/>
  </p:transition>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8645</Words>
  <Application>Microsoft Office PowerPoint</Application>
  <PresentationFormat>On-screen Show (16:9)</PresentationFormat>
  <Paragraphs>1664</Paragraphs>
  <Slides>126</Slides>
  <Notes>126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126</vt:i4>
      </vt:variant>
    </vt:vector>
  </HeadingPairs>
  <TitlesOfParts>
    <vt:vector size="140" baseType="lpstr">
      <vt:lpstr>Open Sans</vt:lpstr>
      <vt:lpstr>Nunito</vt:lpstr>
      <vt:lpstr>Montserrat</vt:lpstr>
      <vt:lpstr>Arial</vt:lpstr>
      <vt:lpstr>Wingdings</vt:lpstr>
      <vt:lpstr>Inter</vt:lpstr>
      <vt:lpstr>Cambria Math</vt:lpstr>
      <vt:lpstr>Nunito Black</vt:lpstr>
      <vt:lpstr>PT Sans</vt:lpstr>
      <vt:lpstr>Times New Roman</vt:lpstr>
      <vt:lpstr>Nunito Light</vt:lpstr>
      <vt:lpstr>DM Sans</vt:lpstr>
      <vt:lpstr>Bebas Neue</vt:lpstr>
      <vt:lpstr>Computer Workshop for Beginners by Slidesgo</vt:lpstr>
      <vt:lpstr>Chủ đề: Red-Black Tree</vt:lpstr>
      <vt:lpstr>NHÓM 14</vt:lpstr>
      <vt:lpstr>NỘI DUNG</vt:lpstr>
      <vt:lpstr>GIỚI THIỆU</vt:lpstr>
      <vt:lpstr>Binary Search Tree</vt:lpstr>
      <vt:lpstr>BINARY SEARCH TREE (BST)</vt:lpstr>
      <vt:lpstr>BINARY SEARCH TREE (BST)</vt:lpstr>
      <vt:lpstr>BINARY SEARCH TREE</vt:lpstr>
      <vt:lpstr>BINARY SEARCH TREE (BST)</vt:lpstr>
      <vt:lpstr>SELF-BALANCED BINARY SEARCH TREE</vt:lpstr>
      <vt:lpstr>SELF-BALANCED BINARY SEARCH TREE</vt:lpstr>
      <vt:lpstr>ĐỊNH NGHĨA - QUY TẮC</vt:lpstr>
      <vt:lpstr>Định nghĩa</vt:lpstr>
      <vt:lpstr>RED-BLACK TREE (Cây đỏ đen)</vt:lpstr>
      <vt:lpstr>LỊCH SỬ</vt:lpstr>
      <vt:lpstr>LỊCH SỬ</vt:lpstr>
      <vt:lpstr>RED-BLACK TREE (Cây đỏ đen)</vt:lpstr>
      <vt:lpstr>RED-BLACK TREE (Cây đỏ đen)</vt:lpstr>
      <vt:lpstr>RED-BLACK TREE (Cây đỏ đen)</vt:lpstr>
      <vt:lpstr>RED-BLACK TREE (Cây đỏ đen)</vt:lpstr>
      <vt:lpstr>RED-BLACK TREE (Cây đỏ đen)</vt:lpstr>
      <vt:lpstr>THUỘC TÍNH</vt:lpstr>
      <vt:lpstr>QUY TẮC</vt:lpstr>
      <vt:lpstr>Thao tác</vt:lpstr>
      <vt:lpstr>Rotate – Recolor Case</vt:lpstr>
      <vt:lpstr>THAO TÁC TRÊN CÂY</vt:lpstr>
      <vt:lpstr>SEARCH - TÌM KIẾM</vt:lpstr>
      <vt:lpstr>PowerPoint Presentation</vt:lpstr>
      <vt:lpstr>QUY TẮC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THÊM – INSERT</vt:lpstr>
      <vt:lpstr>THÊM – INSERT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 - THÊM</vt:lpstr>
      <vt:lpstr>PowerPoint Presentation</vt:lpstr>
      <vt:lpstr>PowerPoint Presentation</vt:lpstr>
      <vt:lpstr>XÓA - DELETE</vt:lpstr>
      <vt:lpstr>XÓA - DELETE</vt:lpstr>
      <vt:lpstr>XÓA - DELETE</vt:lpstr>
      <vt:lpstr>XÓA - DELETE</vt:lpstr>
      <vt:lpstr>XÓA - DELETE</vt:lpstr>
      <vt:lpstr>XÓA - 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XÓA - DELETE</vt:lpstr>
      <vt:lpstr>PowerPoint Presentation</vt:lpstr>
      <vt:lpstr>PowerPoint Presentation</vt:lpstr>
      <vt:lpstr>PowerPoint Presentation</vt:lpstr>
      <vt:lpstr>ƯU ĐIỂM -  NHƯỢC ĐIỂM</vt:lpstr>
      <vt:lpstr>So sánh AVL Tree và Red-Black Tree</vt:lpstr>
      <vt:lpstr>TẠI SAO LẠI DÙNG RED-BLACK TREE?</vt:lpstr>
      <vt:lpstr>TẠI SAO LẠI DÙNG RED-BLACK TREE?</vt:lpstr>
      <vt:lpstr>PowerPoint Presentation</vt:lpstr>
      <vt:lpstr>Red-Black Tree vs. AVL Tree</vt:lpstr>
      <vt:lpstr>ƯU ĐIỂM</vt:lpstr>
      <vt:lpstr>NHƯỢC ĐIỂM</vt:lpstr>
      <vt:lpstr>ỨNG DỤNG</vt:lpstr>
      <vt:lpstr>C++ Library</vt:lpstr>
      <vt:lpstr>Java Collections Framework</vt:lpstr>
      <vt:lpstr>Java Collections Framework</vt:lpstr>
      <vt:lpstr>Java Collections Framework</vt:lpstr>
      <vt:lpstr>Java Collections Framework</vt:lpstr>
      <vt:lpstr>Java Collections Framework</vt:lpstr>
      <vt:lpstr>C++ LIBRARY</vt:lpstr>
      <vt:lpstr>LINUX KERNEL</vt:lpstr>
      <vt:lpstr>LINUX KERNEL</vt:lpstr>
      <vt:lpstr>MACHINE LEARNING</vt:lpstr>
      <vt:lpstr>PowerPoint Presentation</vt:lpstr>
      <vt:lpstr>BIỂN THỂ</vt:lpstr>
      <vt:lpstr>LEAF-LEANING RED-BLACK TREE (LLRB)</vt:lpstr>
      <vt:lpstr>LEAF-LEANING RED-BLACK TREE (LLRB)</vt:lpstr>
      <vt:lpstr>NGUỒN THAM KHẢO</vt:lpstr>
      <vt:lpstr>NGUỒN THAM KHẢO</vt:lpstr>
      <vt:lpstr>Q&amp;A - 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Red-Black Tree</dc:title>
  <cp:lastModifiedBy>Nguyễn Thái Thành Long</cp:lastModifiedBy>
  <cp:revision>47</cp:revision>
  <dcterms:modified xsi:type="dcterms:W3CDTF">2023-12-24T16:31:29Z</dcterms:modified>
</cp:coreProperties>
</file>